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8" r:id="rId3"/>
    <p:sldMasterId id="2147483660" r:id="rId4"/>
    <p:sldMasterId id="2147483672" r:id="rId5"/>
  </p:sldMasterIdLst>
  <p:notesMasterIdLst>
    <p:notesMasterId r:id="rId10"/>
  </p:notesMasterIdLst>
  <p:sldIdLst>
    <p:sldId id="393" r:id="rId6"/>
    <p:sldId id="477" r:id="rId7"/>
    <p:sldId id="478" r:id="rId8"/>
    <p:sldId id="395" r:id="rId9"/>
    <p:sldId id="476" r:id="rId11"/>
    <p:sldId id="259" r:id="rId12"/>
    <p:sldId id="341" r:id="rId13"/>
    <p:sldId id="337" r:id="rId14"/>
    <p:sldId id="338" r:id="rId15"/>
    <p:sldId id="342" r:id="rId16"/>
    <p:sldId id="343" r:id="rId17"/>
    <p:sldId id="344" r:id="rId18"/>
    <p:sldId id="345" r:id="rId19"/>
    <p:sldId id="396" r:id="rId20"/>
    <p:sldId id="346" r:id="rId21"/>
    <p:sldId id="347" r:id="rId22"/>
    <p:sldId id="348" r:id="rId23"/>
    <p:sldId id="349" r:id="rId24"/>
    <p:sldId id="350" r:id="rId25"/>
    <p:sldId id="351" r:id="rId26"/>
    <p:sldId id="352" r:id="rId27"/>
    <p:sldId id="353" r:id="rId28"/>
    <p:sldId id="354" r:id="rId29"/>
    <p:sldId id="355" r:id="rId30"/>
    <p:sldId id="356" r:id="rId31"/>
    <p:sldId id="357" r:id="rId32"/>
    <p:sldId id="360" r:id="rId33"/>
    <p:sldId id="361" r:id="rId34"/>
    <p:sldId id="362" r:id="rId35"/>
    <p:sldId id="363" r:id="rId36"/>
    <p:sldId id="364" r:id="rId37"/>
    <p:sldId id="365" r:id="rId38"/>
    <p:sldId id="366" r:id="rId39"/>
    <p:sldId id="368" r:id="rId40"/>
    <p:sldId id="369" r:id="rId41"/>
    <p:sldId id="370" r:id="rId42"/>
    <p:sldId id="371" r:id="rId43"/>
    <p:sldId id="372" r:id="rId44"/>
    <p:sldId id="373" r:id="rId45"/>
    <p:sldId id="374" r:id="rId46"/>
    <p:sldId id="375" r:id="rId47"/>
    <p:sldId id="376" r:id="rId48"/>
    <p:sldId id="377" r:id="rId49"/>
    <p:sldId id="378" r:id="rId50"/>
    <p:sldId id="379" r:id="rId51"/>
    <p:sldId id="380" r:id="rId52"/>
    <p:sldId id="381" r:id="rId53"/>
    <p:sldId id="382" r:id="rId54"/>
    <p:sldId id="383" r:id="rId55"/>
    <p:sldId id="442" r:id="rId56"/>
    <p:sldId id="443" r:id="rId57"/>
    <p:sldId id="444" r:id="rId58"/>
    <p:sldId id="445" r:id="rId59"/>
    <p:sldId id="446" r:id="rId60"/>
    <p:sldId id="447" r:id="rId61"/>
    <p:sldId id="448" r:id="rId62"/>
    <p:sldId id="449" r:id="rId63"/>
    <p:sldId id="450" r:id="rId64"/>
    <p:sldId id="451" r:id="rId65"/>
    <p:sldId id="452" r:id="rId66"/>
    <p:sldId id="453" r:id="rId67"/>
    <p:sldId id="454" r:id="rId68"/>
    <p:sldId id="455" r:id="rId69"/>
    <p:sldId id="456" r:id="rId70"/>
    <p:sldId id="457" r:id="rId71"/>
    <p:sldId id="458" r:id="rId72"/>
    <p:sldId id="459" r:id="rId73"/>
    <p:sldId id="460" r:id="rId74"/>
    <p:sldId id="461" r:id="rId75"/>
    <p:sldId id="462" r:id="rId76"/>
    <p:sldId id="463" r:id="rId77"/>
    <p:sldId id="464" r:id="rId78"/>
    <p:sldId id="465" r:id="rId79"/>
    <p:sldId id="466" r:id="rId80"/>
    <p:sldId id="467" r:id="rId81"/>
    <p:sldId id="468" r:id="rId82"/>
    <p:sldId id="469" r:id="rId83"/>
    <p:sldId id="470" r:id="rId84"/>
    <p:sldId id="471" r:id="rId85"/>
    <p:sldId id="472" r:id="rId86"/>
    <p:sldId id="473" r:id="rId87"/>
    <p:sldId id="474" r:id="rId88"/>
    <p:sldId id="475" r:id="rId89"/>
    <p:sldId id="397" r:id="rId90"/>
  </p:sldIdLst>
  <p:sldSz cx="12192000" cy="6858000"/>
  <p:notesSz cx="6858000" cy="9144000"/>
  <p:embeddedFontLst>
    <p:embeddedFont>
      <p:font typeface="Calibri" panose="020F0502020204030204" pitchFamily="34" charset="0"/>
      <p:regular r:id="rId95"/>
      <p:bold r:id="rId96"/>
      <p:italic r:id="rId97"/>
      <p:boldItalic r:id="rId98"/>
    </p:embeddedFont>
    <p:embeddedFont>
      <p:font typeface="Verdana" panose="020B0604030504040204" pitchFamily="34" charset="0"/>
      <p:regular r:id="rId99"/>
      <p:bold r:id="rId100"/>
      <p:italic r:id="rId101"/>
      <p:boldItalic r:id="rId102"/>
    </p:embeddedFont>
    <p:embeddedFont>
      <p:font typeface="仿宋_GB2312" panose="02010609030101010101" charset="-122"/>
      <p:regular r:id="rId103"/>
    </p:embeddedFont>
    <p:embeddedFont>
      <p:font typeface="仿宋" panose="02010609060101010101" charset="-122"/>
      <p:regular r:id="rId104"/>
    </p:embeddedFont>
    <p:embeddedFont>
      <p:font typeface="华文中宋" panose="02010600040101010101" pitchFamily="2" charset="-122"/>
      <p:regular r:id="rId105"/>
    </p:embeddedFont>
    <p:embeddedFont>
      <p:font typeface="微软雅黑" panose="020B0503020204020204" charset="-122"/>
      <p:regular r:id="rId106"/>
    </p:embeddedFont>
    <p:embeddedFont>
      <p:font typeface="黑体" panose="02010609060101010101" charset="-122"/>
      <p:regular r:id="rId107"/>
    </p:embeddedFont>
    <p:embeddedFont>
      <p:font typeface="华文细黑" panose="02010600040101010101" charset="-122"/>
      <p:regular r:id="rId108"/>
    </p:embeddedFont>
    <p:embeddedFont>
      <p:font typeface="华文行楷" panose="02010800040101010101" charset="-122"/>
      <p:regular r:id="rId109"/>
    </p:embeddedFont>
    <p:embeddedFont>
      <p:font typeface="华文新魏" panose="02010800040101010101" charset="-122"/>
      <p:regular r:id="rId110"/>
    </p:embeddedFont>
    <p:embeddedFont>
      <p:font typeface="幼圆" panose="02010509060101010101" pitchFamily="1" charset="-122"/>
      <p:regular r:id="rId111"/>
    </p:embeddedFont>
    <p:embeddedFont>
      <p:font typeface="楷体_GB2312" panose="02010609030101010101" pitchFamily="1" charset="-122"/>
      <p:regular r:id="rId112"/>
    </p:embeddedFont>
    <p:embeddedFont>
      <p:font typeface="方正舒体" panose="02010601030101010101" charset="-122"/>
      <p:regular r:id="rId113"/>
    </p:embeddedFont>
  </p:embeddedFont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48" userDrawn="1">
          <p15:clr>
            <a:srgbClr val="A4A3A4"/>
          </p15:clr>
        </p15:guide>
        <p15:guide id="2" pos="380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692A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448"/>
    <p:restoredTop sz="94660"/>
  </p:normalViewPr>
  <p:slideViewPr>
    <p:cSldViewPr showGuides="1">
      <p:cViewPr varScale="1">
        <p:scale>
          <a:sx n="84" d="100"/>
          <a:sy n="84" d="100"/>
        </p:scale>
        <p:origin x="-1116" y="-78"/>
      </p:cViewPr>
      <p:guideLst>
        <p:guide orient="horz" pos="2048"/>
        <p:guide pos="38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5.fntdata"/><Relationship Id="rId98" Type="http://schemas.openxmlformats.org/officeDocument/2006/relationships/font" Target="fonts/font4.fntdata"/><Relationship Id="rId97" Type="http://schemas.openxmlformats.org/officeDocument/2006/relationships/font" Target="fonts/font3.fntdata"/><Relationship Id="rId96" Type="http://schemas.openxmlformats.org/officeDocument/2006/relationships/font" Target="fonts/font2.fntdata"/><Relationship Id="rId95" Type="http://schemas.openxmlformats.org/officeDocument/2006/relationships/font" Target="fonts/font1.fntdata"/><Relationship Id="rId94" Type="http://schemas.openxmlformats.org/officeDocument/2006/relationships/commentAuthors" Target="commentAuthors.xml"/><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slide" Target="slides/slide84.xml"/><Relationship Id="rId9" Type="http://schemas.openxmlformats.org/officeDocument/2006/relationships/slide" Target="slides/slide4.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3.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3" Type="http://schemas.openxmlformats.org/officeDocument/2006/relationships/font" Target="fonts/font19.fntdata"/><Relationship Id="rId112" Type="http://schemas.openxmlformats.org/officeDocument/2006/relationships/font" Target="fonts/font18.fntdata"/><Relationship Id="rId111" Type="http://schemas.openxmlformats.org/officeDocument/2006/relationships/font" Target="fonts/font17.fntdata"/><Relationship Id="rId110" Type="http://schemas.openxmlformats.org/officeDocument/2006/relationships/font" Target="fonts/font16.fntdata"/><Relationship Id="rId11" Type="http://schemas.openxmlformats.org/officeDocument/2006/relationships/slide" Target="slides/slide5.xml"/><Relationship Id="rId109" Type="http://schemas.openxmlformats.org/officeDocument/2006/relationships/font" Target="fonts/font15.fntdata"/><Relationship Id="rId108" Type="http://schemas.openxmlformats.org/officeDocument/2006/relationships/font" Target="fonts/font14.fntdata"/><Relationship Id="rId107" Type="http://schemas.openxmlformats.org/officeDocument/2006/relationships/font" Target="fonts/font13.fntdata"/><Relationship Id="rId106" Type="http://schemas.openxmlformats.org/officeDocument/2006/relationships/font" Target="fonts/font12.fntdata"/><Relationship Id="rId105" Type="http://schemas.openxmlformats.org/officeDocument/2006/relationships/font" Target="fonts/font11.fntdata"/><Relationship Id="rId104" Type="http://schemas.openxmlformats.org/officeDocument/2006/relationships/font" Target="fonts/font10.fntdata"/><Relationship Id="rId103" Type="http://schemas.openxmlformats.org/officeDocument/2006/relationships/font" Target="fonts/font9.fntdata"/><Relationship Id="rId102" Type="http://schemas.openxmlformats.org/officeDocument/2006/relationships/font" Target="fonts/font8.fntdata"/><Relationship Id="rId101" Type="http://schemas.openxmlformats.org/officeDocument/2006/relationships/font" Target="fonts/font7.fntdata"/><Relationship Id="rId100" Type="http://schemas.openxmlformats.org/officeDocument/2006/relationships/font" Target="fonts/font6.fntdata"/><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mn-ea"/>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mn-ea"/>
              <a:cs typeface="+mn-cs"/>
            </a:endParaRPr>
          </a:p>
        </p:txBody>
      </p:sp>
      <p:sp>
        <p:nvSpPr>
          <p:cNvPr id="2458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4581"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p:cNvSpPr>
          <p:nvPr>
            <p:ph type="sldImg"/>
          </p:nvPr>
        </p:nvSpPr>
        <p:spPr>
          <a:xfrm>
            <a:off x="481013" y="1279525"/>
            <a:ext cx="6140450" cy="3454400"/>
          </a:xfrm>
          <a:ln/>
        </p:spPr>
      </p:sp>
      <p:sp>
        <p:nvSpPr>
          <p:cNvPr id="27650" name="备注占位符 2"/>
          <p:cNvSpPr>
            <a:spLocks noGrp="1"/>
          </p:cNvSpPr>
          <p:nvPr>
            <p:ph type="body"/>
          </p:nvPr>
        </p:nvSpPr>
        <p:spPr>
          <a:ln/>
        </p:spPr>
        <p:txBody>
          <a:bodyPr wrap="square" lIns="91440" tIns="45720" rIns="91440" bIns="45720" anchor="t" anchorCtr="0"/>
          <a:p>
            <a:pPr lvl="0"/>
            <a:endParaRPr lang="zh-CN" altLang="en-US">
              <a:ea typeface="宋体" panose="02010600030101010101" pitchFamily="2" charset="-122"/>
            </a:endParaRPr>
          </a:p>
        </p:txBody>
      </p:sp>
      <p:sp>
        <p:nvSpPr>
          <p:cNvPr id="27651"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TextEdit="1"/>
          </p:cNvSpPr>
          <p:nvPr>
            <p:ph type="sldImg"/>
          </p:nvPr>
        </p:nvSpPr>
        <p:spPr>
          <a:ln>
            <a:miter/>
          </a:ln>
        </p:spPr>
      </p:sp>
      <p:sp>
        <p:nvSpPr>
          <p:cNvPr id="33794" name="文本占位符 2"/>
          <p:cNvSpPr>
            <a:spLocks noGrp="1"/>
          </p:cNvSpPr>
          <p:nvPr>
            <p:ph type="body"/>
          </p:nvPr>
        </p:nvSpPr>
        <p:spPr>
          <a:ln/>
        </p:spPr>
        <p:txBody>
          <a:bodyPr wrap="square" lIns="91440" tIns="45720" rIns="91440" bIns="45720" anchor="t" anchorCtr="0"/>
          <a:p>
            <a:pPr lvl="0" eaLnBrk="1" hangingPunct="1"/>
            <a:endParaRPr lang="zh-CN" altLang="en-US"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Grp="1" noRot="1" noTextEdit="1"/>
          </p:cNvSpPr>
          <p:nvPr>
            <p:ph type="sldImg"/>
          </p:nvPr>
        </p:nvSpPr>
        <p:spPr>
          <a:ln>
            <a:miter/>
          </a:ln>
        </p:spPr>
      </p:sp>
      <p:sp>
        <p:nvSpPr>
          <p:cNvPr id="36866" name="文本占位符 2"/>
          <p:cNvSpPr>
            <a:spLocks noGrp="1"/>
          </p:cNvSpPr>
          <p:nvPr>
            <p:ph type="body"/>
          </p:nvPr>
        </p:nvSpPr>
        <p:spPr>
          <a:ln/>
        </p:spPr>
        <p:txBody>
          <a:bodyPr wrap="square" lIns="91440" tIns="45720" rIns="91440" bIns="45720" anchor="t" anchorCtr="0"/>
          <a:p>
            <a:pPr lvl="0" eaLnBrk="1" hangingPunct="1"/>
            <a:endParaRPr lang="zh-CN" altLang="en-US"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noTextEdit="1"/>
          </p:cNvSpPr>
          <p:nvPr>
            <p:ph type="sldImg"/>
          </p:nvPr>
        </p:nvSpPr>
        <p:spPr>
          <a:ln>
            <a:miter/>
          </a:ln>
        </p:spPr>
      </p:sp>
      <p:sp>
        <p:nvSpPr>
          <p:cNvPr id="39938" name="文本占位符 2"/>
          <p:cNvSpPr>
            <a:spLocks noGrp="1"/>
          </p:cNvSpPr>
          <p:nvPr>
            <p:ph type="body"/>
          </p:nvPr>
        </p:nvSpPr>
        <p:spPr>
          <a:ln/>
        </p:spPr>
        <p:txBody>
          <a:bodyPr wrap="square" lIns="91440" tIns="45720" rIns="91440" bIns="45720" anchor="t" anchorCtr="0"/>
          <a:p>
            <a:pPr lvl="0" eaLnBrk="1" hangingPunct="1"/>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00"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00" strike="noStrike" noProof="1">
              <a:cs typeface="黑体" panose="02010609060101010101" charset="-122"/>
            </a:endParaRP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2F2A2A96-E392-4BD4-96F4-45C159C7CA26}"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6E02081A-7E68-44F2-A99E-F075D941C594}"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12292"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331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13315" name="图片 4"/>
          <p:cNvPicPr>
            <a:picLocks noChangeAspect="1"/>
          </p:cNvPicPr>
          <p:nvPr userDrawn="1"/>
        </p:nvPicPr>
        <p:blipFill>
          <a:blip r:embed="rId3"/>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1331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433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15364" name="文本框 8"/>
          <p:cNvSpPr txBox="1"/>
          <p:nvPr userDrawn="1"/>
        </p:nvSpPr>
        <p:spPr>
          <a:xfrm rot="-5400000">
            <a:off x="-1373187" y="4148138"/>
            <a:ext cx="3784600"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sp>
        <p:nvSpPr>
          <p:cNvPr id="15365" name="文本框 21"/>
          <p:cNvSpPr txBox="1"/>
          <p:nvPr userDrawn="1"/>
        </p:nvSpPr>
        <p:spPr>
          <a:xfrm>
            <a:off x="328613" y="71438"/>
            <a:ext cx="3783012" cy="336550"/>
          </a:xfrm>
          <a:prstGeom prst="rect">
            <a:avLst/>
          </a:prstGeom>
          <a:noFill/>
          <a:ln w="9525">
            <a:noFill/>
          </a:ln>
        </p:spPr>
        <p:txBody>
          <a:bodyPr wrap="none" anchor="t" anchorCtr="0">
            <a:spAutoFit/>
          </a:bodyPr>
          <a:p>
            <a:pPr lvl="0"/>
            <a:r>
              <a:rPr lang="en-US" altLang="zh-CN" sz="16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endParaRPr>
          </a:p>
        </p:txBody>
      </p:sp>
      <p:cxnSp>
        <p:nvCxnSpPr>
          <p:cNvPr id="13" name="直接连接符 12"/>
          <p:cNvCxnSpPr>
            <a:stCxn id="15365"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536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536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36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8434"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18435" name="图片 4"/>
          <p:cNvPicPr>
            <a:picLocks noChangeAspect="1"/>
          </p:cNvPicPr>
          <p:nvPr userDrawn="1"/>
        </p:nvPicPr>
        <p:blipFill>
          <a:blip r:embed="rId3"/>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18437"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9458"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20484" name="文本框 8"/>
          <p:cNvSpPr txBox="1"/>
          <p:nvPr userDrawn="1"/>
        </p:nvSpPr>
        <p:spPr>
          <a:xfrm rot="-5400000">
            <a:off x="-1371600" y="4148138"/>
            <a:ext cx="2873375" cy="276225"/>
          </a:xfrm>
          <a:prstGeom prst="rect">
            <a:avLst/>
          </a:prstGeom>
          <a:noFill/>
          <a:ln w="9525">
            <a:noFill/>
          </a:ln>
        </p:spPr>
        <p:txBody>
          <a:bodyPr wrap="none" anchor="t" anchorCtr="0">
            <a:spAutoFit/>
          </a:bodyPr>
          <a:p>
            <a:pPr lvl="0"/>
            <a:r>
              <a:rPr lang="en-US" altLang="zh-CN" sz="12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200" b="1" dirty="0">
              <a:solidFill>
                <a:schemeClr val="bg1"/>
              </a:solidFill>
              <a:latin typeface="黑体" panose="02010609060101010101" charset="-122"/>
              <a:ea typeface="黑体" panose="02010609060101010101" charset="-122"/>
            </a:endParaRPr>
          </a:p>
        </p:txBody>
      </p:sp>
      <p:sp>
        <p:nvSpPr>
          <p:cNvPr id="20485" name="文本框 21"/>
          <p:cNvSpPr txBox="1"/>
          <p:nvPr userDrawn="1"/>
        </p:nvSpPr>
        <p:spPr>
          <a:xfrm>
            <a:off x="328613" y="71438"/>
            <a:ext cx="2871787" cy="274637"/>
          </a:xfrm>
          <a:prstGeom prst="rect">
            <a:avLst/>
          </a:prstGeom>
          <a:noFill/>
          <a:ln w="9525">
            <a:noFill/>
          </a:ln>
        </p:spPr>
        <p:txBody>
          <a:bodyPr wrap="none" anchor="t" anchorCtr="0">
            <a:spAutoFit/>
          </a:bodyPr>
          <a:p>
            <a:pPr lvl="0"/>
            <a:r>
              <a:rPr lang="en-US" altLang="zh-CN" sz="12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200" b="1" dirty="0">
              <a:solidFill>
                <a:schemeClr val="bg1"/>
              </a:solidFill>
              <a:latin typeface="黑体" panose="02010609060101010101" charset="-122"/>
              <a:ea typeface="黑体" panose="02010609060101010101" charset="-122"/>
            </a:endParaRPr>
          </a:p>
        </p:txBody>
      </p:sp>
      <p:cxnSp>
        <p:nvCxnSpPr>
          <p:cNvPr id="13" name="直接连接符 12"/>
          <p:cNvCxnSpPr>
            <a:stCxn id="20485" idx="3"/>
          </p:cNvCxnSpPr>
          <p:nvPr userDrawn="1"/>
        </p:nvCxnSpPr>
        <p:spPr>
          <a:xfrm>
            <a:off x="4267200" y="209550"/>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0485"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0485"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77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a:xfrm>
            <a:off x="8610600" y="6356350"/>
            <a:ext cx="2743200" cy="365125"/>
          </a:xfrm>
          <a:prstGeom prst="rect">
            <a:avLst/>
          </a:prstGeom>
        </p:spPr>
        <p:txBody>
          <a:bodyPr vert="horz" lIns="91440" tIns="45720" rIns="91440" bIns="45720" rtlCol="0" anchor="ct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lvl="0" fontAlgn="base"/>
            <a:r>
              <a:rPr lang="en-US" altLang="zh-CN" strike="noStrike" noProof="1">
                <a:latin typeface="Verdana" panose="020B0604030504040204" pitchFamily="34" charset="0"/>
                <a:ea typeface="宋体" panose="02010600030101010101" pitchFamily="2" charset="-122"/>
                <a:cs typeface="+mn-cs"/>
              </a:rPr>
              <a:t>Company Logo</a:t>
            </a:r>
            <a:endParaRPr lang="en-US" altLang="zh-CN" strike="noStrike" noProof="1"/>
          </a:p>
        </p:txBody>
      </p:sp>
      <p:sp>
        <p:nvSpPr>
          <p:cNvPr id="6" name="日期占位符 5"/>
          <p:cNvSpPr>
            <a:spLocks noGrp="1"/>
          </p:cNvSpPr>
          <p:nvPr>
            <p:ph type="dt" sz="half" idx="12"/>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122"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5123" name="图片 4"/>
          <p:cNvPicPr>
            <a:picLocks noChangeAspect="1"/>
          </p:cNvPicPr>
          <p:nvPr userDrawn="1"/>
        </p:nvPicPr>
        <p:blipFill>
          <a:blip r:embed="rId3"/>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5125"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6146"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7172" name="文本框 8"/>
          <p:cNvSpPr txBox="1"/>
          <p:nvPr userDrawn="1"/>
        </p:nvSpPr>
        <p:spPr>
          <a:xfrm rot="-5400000">
            <a:off x="-1371600" y="4148138"/>
            <a:ext cx="2873375" cy="276225"/>
          </a:xfrm>
          <a:prstGeom prst="rect">
            <a:avLst/>
          </a:prstGeom>
          <a:noFill/>
          <a:ln w="9525">
            <a:noFill/>
          </a:ln>
        </p:spPr>
        <p:txBody>
          <a:bodyPr wrap="none" anchor="t" anchorCtr="0">
            <a:spAutoFit/>
          </a:bodyPr>
          <a:p>
            <a:pPr lvl="0"/>
            <a:r>
              <a:rPr lang="en-US" altLang="zh-CN" sz="12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200" b="1" dirty="0">
              <a:solidFill>
                <a:schemeClr val="bg1"/>
              </a:solidFill>
              <a:latin typeface="黑体" panose="02010609060101010101" charset="-122"/>
              <a:ea typeface="黑体" panose="02010609060101010101" charset="-122"/>
            </a:endParaRPr>
          </a:p>
        </p:txBody>
      </p:sp>
      <p:sp>
        <p:nvSpPr>
          <p:cNvPr id="7173" name="文本框 21"/>
          <p:cNvSpPr txBox="1"/>
          <p:nvPr userDrawn="1"/>
        </p:nvSpPr>
        <p:spPr>
          <a:xfrm>
            <a:off x="328613" y="71438"/>
            <a:ext cx="2871787" cy="274637"/>
          </a:xfrm>
          <a:prstGeom prst="rect">
            <a:avLst/>
          </a:prstGeom>
          <a:noFill/>
          <a:ln w="9525">
            <a:noFill/>
          </a:ln>
        </p:spPr>
        <p:txBody>
          <a:bodyPr wrap="none" anchor="t" anchorCtr="0">
            <a:spAutoFit/>
          </a:bodyPr>
          <a:p>
            <a:pPr lvl="0"/>
            <a:r>
              <a:rPr lang="en-US" altLang="zh-CN" sz="1200" b="1" dirty="0">
                <a:solidFill>
                  <a:schemeClr val="bg1"/>
                </a:solidFill>
                <a:latin typeface="黑体" panose="02010609060101010101" charset="-122"/>
                <a:ea typeface="黑体" panose="02010609060101010101" charset="-122"/>
              </a:rPr>
              <a:t>&lt;&lt;&lt;&lt;&lt;&lt;&lt;&lt;&lt;&lt;&lt;&lt;&lt;&lt;&lt;&lt;&lt;&lt;&lt;&lt;&lt;&lt;&lt;&lt;&lt;&lt;&lt;&lt;&lt;&lt;&lt;&lt;&lt;&lt;&lt;</a:t>
            </a:r>
            <a:endParaRPr lang="en-US" altLang="zh-CN" sz="1200" b="1" dirty="0">
              <a:solidFill>
                <a:schemeClr val="bg1"/>
              </a:solidFill>
              <a:latin typeface="黑体" panose="02010609060101010101" charset="-122"/>
              <a:ea typeface="黑体" panose="02010609060101010101" charset="-122"/>
            </a:endParaRPr>
          </a:p>
        </p:txBody>
      </p:sp>
      <p:cxnSp>
        <p:nvCxnSpPr>
          <p:cNvPr id="13" name="直接连接符 12"/>
          <p:cNvCxnSpPr>
            <a:stCxn id="7173" idx="3"/>
          </p:cNvCxnSpPr>
          <p:nvPr userDrawn="1"/>
        </p:nvCxnSpPr>
        <p:spPr>
          <a:xfrm>
            <a:off x="4267200" y="209550"/>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7173"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7173"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775" strike="noStrike" noProof="1">
              <a:solidFill>
                <a:schemeClr val="tx1">
                  <a:lumMod val="75000"/>
                  <a:lumOff val="25000"/>
                </a:schemeClr>
              </a:solidFill>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charset="-122"/>
                <a:sym typeface="黑体" panose="02010609060101010101"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charset="-122"/>
                <a:ea typeface="黑体" panose="02010609060101010101" charset="-122"/>
                <a:cs typeface="黑体" panose="02010609060101010101" charset="-122"/>
              </a:rPr>
            </a:fld>
            <a:endParaRPr lang="zh-CN" altLang="en-US" strike="noStrike" noProof="1"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cs typeface="黑体" panose="02010609060101010101" charset="-122"/>
            </a:endParaRPr>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3.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9" Type="http://schemas.openxmlformats.org/officeDocument/2006/relationships/theme" Target="../theme/theme4.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2F2A2A96-E392-4BD4-96F4-45C159C7CA26}"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6E02081A-7E68-44F2-A99E-F075D941C594}"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59"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82F288E0-7875-42C4-84C8-98DBBD3BF4D2}" type="datetimeFigureOut">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pPr fontAlgn="base"/>
            <a:fld id="{7D9BB5D0-35E4-459D-AEF3-FE4D7C45CC19}" type="slidenum">
              <a:rPr lang="zh-CN" altLang="en-US" strike="noStrike" noProof="1" smtClean="0">
                <a:latin typeface="黑体" panose="02010609060101010101" charset="-122"/>
                <a:ea typeface="黑体" panose="02010609060101010101" charset="-122"/>
                <a:cs typeface="黑体" panose="02010609060101010101"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7.png"/><Relationship Id="rId1" Type="http://schemas.openxmlformats.org/officeDocument/2006/relationships/tags" Target="../tags/tag4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6" Type="http://schemas.openxmlformats.org/officeDocument/2006/relationships/slideLayout" Target="../slideLayouts/slideLayout1.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0" Type="http://schemas.openxmlformats.org/officeDocument/2006/relationships/slideLayout" Target="../slideLayouts/slideLayout9.xml"/><Relationship Id="rId2" Type="http://schemas.openxmlformats.org/officeDocument/2006/relationships/tags" Target="../tags/tag25.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2.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4.jpeg"/><Relationship Id="rId1" Type="http://schemas.openxmlformats.org/officeDocument/2006/relationships/image" Target="../media/image1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5.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8.jpeg"/><Relationship Id="rId1" Type="http://schemas.openxmlformats.org/officeDocument/2006/relationships/image" Target="../media/image1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7.png"/><Relationship Id="rId1" Type="http://schemas.openxmlformats.org/officeDocument/2006/relationships/tags" Target="../tags/tag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0.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oleObject" Target="../embeddings/oleObject1.bin"/></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3.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3.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5.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7.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8.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9.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0.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7.png"/><Relationship Id="rId1" Type="http://schemas.openxmlformats.org/officeDocument/2006/relationships/tags" Target="../tags/tag4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2.png"/><Relationship Id="rId1" Type="http://schemas.openxmlformats.org/officeDocument/2006/relationships/image" Target="../media/image31.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4.png"/><Relationship Id="rId1" Type="http://schemas.openxmlformats.org/officeDocument/2006/relationships/image" Target="../media/image3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5.xml"/></Relationships>
</file>

<file path=ppt/slides/_rels/slide80.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0.xml"/><Relationship Id="rId2" Type="http://schemas.openxmlformats.org/officeDocument/2006/relationships/image" Target="../media/image38.wmf"/><Relationship Id="rId1" Type="http://schemas.openxmlformats.org/officeDocument/2006/relationships/oleObject" Target="../embeddings/oleObject2.bin"/></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 name="文本框 8"/>
          <p:cNvSpPr txBox="1"/>
          <p:nvPr/>
        </p:nvSpPr>
        <p:spPr>
          <a:xfrm>
            <a:off x="2162175" y="1555750"/>
            <a:ext cx="6278563" cy="1752600"/>
          </a:xfrm>
          <a:prstGeom prst="rect">
            <a:avLst/>
          </a:prstGeom>
          <a:noFill/>
        </p:spPr>
        <p:txBody>
          <a:bodyPr wrap="square" rtlCol="0">
            <a:spAutoFit/>
          </a:bodyPr>
          <a:lstStyle/>
          <a:p>
            <a:pPr algn="ctr">
              <a:lnSpc>
                <a:spcPct val="150000"/>
              </a:lnSpc>
            </a:pPr>
            <a:r>
              <a:rPr lang="zh-CN" altLang="en-US" sz="7200" b="1" noProof="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临床医学概论</a:t>
            </a:r>
            <a:endParaRPr lang="zh-CN" altLang="en-US" sz="4000" b="1" noProof="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25603" name="组合 17"/>
          <p:cNvGrpSpPr/>
          <p:nvPr/>
        </p:nvGrpSpPr>
        <p:grpSpPr>
          <a:xfrm>
            <a:off x="3898900" y="3695700"/>
            <a:ext cx="2689225" cy="56515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25605" name="文本框 16"/>
            <p:cNvSpPr txBox="1"/>
            <p:nvPr/>
          </p:nvSpPr>
          <p:spPr>
            <a:xfrm>
              <a:off x="8124" y="7004"/>
              <a:ext cx="2951" cy="727"/>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79873"/>
          <p:cNvSpPr>
            <a:spLocks noGrp="1"/>
          </p:cNvSpPr>
          <p:nvPr>
            <p:ph type="title" idx="4294967295"/>
          </p:nvPr>
        </p:nvSpPr>
        <p:spPr>
          <a:xfrm>
            <a:off x="257175" y="0"/>
            <a:ext cx="2873375" cy="752475"/>
          </a:xfrm>
          <a:ln/>
        </p:spPr>
        <p:txBody>
          <a:bodyPr wrap="square" lIns="91440" tIns="45720" rIns="91440" bIns="45720" anchor="ctr" anchorCtr="0"/>
          <a:p>
            <a:r>
              <a:rPr lang="zh-CN" altLang="en-US" sz="4000" dirty="0">
                <a:solidFill>
                  <a:schemeClr val="bg1"/>
                </a:solidFill>
              </a:rPr>
              <a:t>病理生理</a:t>
            </a:r>
            <a:endParaRPr lang="zh-CN" altLang="en-US" sz="4000" dirty="0">
              <a:solidFill>
                <a:schemeClr val="bg1"/>
              </a:solidFill>
            </a:endParaRPr>
          </a:p>
        </p:txBody>
      </p:sp>
      <p:sp>
        <p:nvSpPr>
          <p:cNvPr id="34818" name="圆角矩形 79874"/>
          <p:cNvSpPr/>
          <p:nvPr/>
        </p:nvSpPr>
        <p:spPr>
          <a:xfrm>
            <a:off x="8613775" y="3128963"/>
            <a:ext cx="2236788" cy="2738437"/>
          </a:xfrm>
          <a:prstGeom prst="roundRect">
            <a:avLst>
              <a:gd name="adj" fmla="val 13745"/>
            </a:avLst>
          </a:prstGeom>
          <a:noFill/>
          <a:ln w="38100" cap="flat" cmpd="sng">
            <a:solidFill>
              <a:schemeClr val="bg2"/>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4819" name="圆角矩形 79875"/>
          <p:cNvSpPr/>
          <p:nvPr/>
        </p:nvSpPr>
        <p:spPr>
          <a:xfrm>
            <a:off x="5830888" y="3128963"/>
            <a:ext cx="2698750" cy="2738437"/>
          </a:xfrm>
          <a:prstGeom prst="roundRect">
            <a:avLst>
              <a:gd name="adj" fmla="val 13745"/>
            </a:avLst>
          </a:prstGeom>
          <a:noFill/>
          <a:ln w="38100" cap="flat" cmpd="sng">
            <a:solidFill>
              <a:schemeClr val="bg2"/>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34820" name="组合 79878"/>
          <p:cNvGrpSpPr/>
          <p:nvPr/>
        </p:nvGrpSpPr>
        <p:grpSpPr>
          <a:xfrm>
            <a:off x="1017588" y="1409700"/>
            <a:ext cx="9334500" cy="1279525"/>
            <a:chOff x="624" y="1152"/>
            <a:chExt cx="4080" cy="720"/>
          </a:xfrm>
        </p:grpSpPr>
        <p:sp>
          <p:nvSpPr>
            <p:cNvPr id="34821" name="矩形 79879"/>
            <p:cNvSpPr/>
            <p:nvPr/>
          </p:nvSpPr>
          <p:spPr>
            <a:xfrm rot="3419336">
              <a:off x="624" y="1200"/>
              <a:ext cx="672" cy="672"/>
            </a:xfrm>
            <a:prstGeom prst="rect">
              <a:avLst/>
            </a:prstGeom>
            <a:gradFill rotWithShape="1">
              <a:gsLst>
                <a:gs pos="0">
                  <a:schemeClr val="hlink"/>
                </a:gs>
                <a:gs pos="100000">
                  <a:srgbClr val="1B2A52"/>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nchorCtr="0">
              <a:flatTx/>
            </a:bodyPr>
            <a:p>
              <a:endParaRPr lang="zh-CN" altLang="en-US" dirty="0">
                <a:latin typeface="Arial" panose="020B0604020202020204" pitchFamily="34" charset="0"/>
                <a:ea typeface="宋体" panose="02010600030101010101" pitchFamily="2" charset="-122"/>
              </a:endParaRPr>
            </a:p>
          </p:txBody>
        </p:sp>
        <p:grpSp>
          <p:nvGrpSpPr>
            <p:cNvPr id="34822" name="组合 79880"/>
            <p:cNvGrpSpPr/>
            <p:nvPr/>
          </p:nvGrpSpPr>
          <p:grpSpPr>
            <a:xfrm>
              <a:off x="1296" y="1296"/>
              <a:ext cx="624" cy="96"/>
              <a:chOff x="2003" y="3439"/>
              <a:chExt cx="468" cy="244"/>
            </a:xfrm>
          </p:grpSpPr>
          <p:sp>
            <p:nvSpPr>
              <p:cNvPr id="34823" name="椭圆 79881"/>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34824" name="矩形 79882"/>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8443" name="椭圆 79883"/>
              <p:cNvSpPr>
                <a:spLocks noChangeArrowheads="1"/>
              </p:cNvSpPr>
              <p:nvPr/>
            </p:nvSpPr>
            <p:spPr bwMode="auto">
              <a:xfrm>
                <a:off x="2400" y="3443"/>
                <a:ext cx="71" cy="234"/>
              </a:xfrm>
              <a:prstGeom prst="ellipse">
                <a:avLst/>
              </a:prstGeom>
              <a:gradFill rotWithShape="0">
                <a:gsLst>
                  <a:gs pos="0">
                    <a:srgbClr val="767676"/>
                  </a:gs>
                  <a:gs pos="50000">
                    <a:schemeClr val="bg1"/>
                  </a:gs>
                  <a:gs pos="100000">
                    <a:srgbClr val="767676"/>
                  </a:gs>
                </a:gsLst>
                <a:lin ang="5400000" scaled="1"/>
              </a:gradFill>
              <a:ln w="12700">
                <a:solidFill>
                  <a:schemeClr val="bg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4" name="椭圆 79884"/>
              <p:cNvSpPr>
                <a:spLocks noChangeArrowheads="1"/>
              </p:cNvSpPr>
              <p:nvPr/>
            </p:nvSpPr>
            <p:spPr bwMode="auto">
              <a:xfrm>
                <a:off x="2438" y="3519"/>
                <a:ext cx="20" cy="69"/>
              </a:xfrm>
              <a:prstGeom prst="ellipse">
                <a:avLst/>
              </a:prstGeom>
              <a:gradFill rotWithShape="0">
                <a:gsLst>
                  <a:gs pos="0">
                    <a:srgbClr val="767676"/>
                  </a:gs>
                  <a:gs pos="50000">
                    <a:schemeClr val="bg1"/>
                  </a:gs>
                  <a:gs pos="100000">
                    <a:srgbClr val="767676"/>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4827" name="矩形 79885"/>
            <p:cNvSpPr/>
            <p:nvPr/>
          </p:nvSpPr>
          <p:spPr>
            <a:xfrm rot="3419336">
              <a:off x="1776" y="1152"/>
              <a:ext cx="672" cy="672"/>
            </a:xfrm>
            <a:prstGeom prst="rect">
              <a:avLst/>
            </a:prstGeom>
            <a:solidFill>
              <a:schemeClr val="accent2"/>
            </a:soli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nchorCtr="0">
              <a:flatTx/>
            </a:bodyPr>
            <a:p>
              <a:endParaRPr lang="zh-CN" altLang="en-US" dirty="0">
                <a:latin typeface="Arial" panose="020B0604020202020204" pitchFamily="34" charset="0"/>
                <a:ea typeface="宋体" panose="02010600030101010101" pitchFamily="2" charset="-122"/>
              </a:endParaRPr>
            </a:p>
          </p:txBody>
        </p:sp>
        <p:grpSp>
          <p:nvGrpSpPr>
            <p:cNvPr id="34828" name="组合 79886"/>
            <p:cNvGrpSpPr/>
            <p:nvPr/>
          </p:nvGrpSpPr>
          <p:grpSpPr>
            <a:xfrm>
              <a:off x="2448" y="1296"/>
              <a:ext cx="624" cy="96"/>
              <a:chOff x="2003" y="3439"/>
              <a:chExt cx="468" cy="244"/>
            </a:xfrm>
          </p:grpSpPr>
          <p:sp>
            <p:nvSpPr>
              <p:cNvPr id="34829" name="椭圆 79887"/>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34830" name="矩形 79888"/>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8449" name="椭圆 79889"/>
              <p:cNvSpPr>
                <a:spLocks noChangeArrowheads="1"/>
              </p:cNvSpPr>
              <p:nvPr/>
            </p:nvSpPr>
            <p:spPr bwMode="auto">
              <a:xfrm>
                <a:off x="2400" y="3443"/>
                <a:ext cx="71" cy="234"/>
              </a:xfrm>
              <a:prstGeom prst="ellipse">
                <a:avLst/>
              </a:prstGeom>
              <a:gradFill rotWithShape="0">
                <a:gsLst>
                  <a:gs pos="0">
                    <a:srgbClr val="767676"/>
                  </a:gs>
                  <a:gs pos="50000">
                    <a:schemeClr val="bg1"/>
                  </a:gs>
                  <a:gs pos="100000">
                    <a:srgbClr val="767676"/>
                  </a:gs>
                </a:gsLst>
                <a:lin ang="5400000" scaled="1"/>
              </a:gradFill>
              <a:ln w="12700">
                <a:solidFill>
                  <a:schemeClr val="bg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0" name="椭圆 79890"/>
              <p:cNvSpPr>
                <a:spLocks noChangeArrowheads="1"/>
              </p:cNvSpPr>
              <p:nvPr/>
            </p:nvSpPr>
            <p:spPr bwMode="auto">
              <a:xfrm>
                <a:off x="2438" y="3519"/>
                <a:ext cx="20" cy="69"/>
              </a:xfrm>
              <a:prstGeom prst="ellipse">
                <a:avLst/>
              </a:prstGeom>
              <a:gradFill rotWithShape="0">
                <a:gsLst>
                  <a:gs pos="0">
                    <a:srgbClr val="767676"/>
                  </a:gs>
                  <a:gs pos="50000">
                    <a:schemeClr val="bg1"/>
                  </a:gs>
                  <a:gs pos="100000">
                    <a:srgbClr val="767676"/>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4833" name="矩形 79891"/>
            <p:cNvSpPr/>
            <p:nvPr/>
          </p:nvSpPr>
          <p:spPr>
            <a:xfrm rot="3419336">
              <a:off x="2880" y="1152"/>
              <a:ext cx="672" cy="672"/>
            </a:xfrm>
            <a:prstGeom prst="rect">
              <a:avLst/>
            </a:prstGeom>
            <a:gradFill rotWithShape="1">
              <a:gsLst>
                <a:gs pos="0">
                  <a:schemeClr val="hlink"/>
                </a:gs>
                <a:gs pos="100000">
                  <a:srgbClr val="1B2A52"/>
                </a:gs>
              </a:gsLst>
              <a:lin ang="5400000" scaled="1"/>
              <a:tileRect/>
            </a:gradFill>
            <a:ln w="9525"/>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anchor="t" anchorCtr="0">
              <a:flatTx/>
            </a:bodyPr>
            <a:p>
              <a:endParaRPr lang="zh-CN" altLang="en-US" dirty="0">
                <a:latin typeface="Arial" panose="020B0604020202020204" pitchFamily="34" charset="0"/>
                <a:ea typeface="宋体" panose="02010600030101010101" pitchFamily="2" charset="-122"/>
              </a:endParaRPr>
            </a:p>
          </p:txBody>
        </p:sp>
        <p:grpSp>
          <p:nvGrpSpPr>
            <p:cNvPr id="34834" name="组合 79892"/>
            <p:cNvGrpSpPr/>
            <p:nvPr/>
          </p:nvGrpSpPr>
          <p:grpSpPr>
            <a:xfrm>
              <a:off x="3600" y="1296"/>
              <a:ext cx="816" cy="96"/>
              <a:chOff x="2003" y="3439"/>
              <a:chExt cx="468" cy="244"/>
            </a:xfrm>
          </p:grpSpPr>
          <p:sp>
            <p:nvSpPr>
              <p:cNvPr id="34835" name="椭圆 79893"/>
              <p:cNvSpPr/>
              <p:nvPr/>
            </p:nvSpPr>
            <p:spPr>
              <a:xfrm>
                <a:off x="2003" y="3439"/>
                <a:ext cx="79" cy="242"/>
              </a:xfrm>
              <a:prstGeom prst="ellipse">
                <a:avLst/>
              </a:prstGeom>
              <a:gradFill rotWithShape="0">
                <a:gsLst>
                  <a:gs pos="0">
                    <a:srgbClr val="767676"/>
                  </a:gs>
                  <a:gs pos="50000">
                    <a:srgbClr val="FFFFFF"/>
                  </a:gs>
                  <a:gs pos="100000">
                    <a:srgbClr val="767676"/>
                  </a:gs>
                </a:gsLst>
                <a:lin ang="540000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34836" name="矩形 79894"/>
              <p:cNvSpPr/>
              <p:nvPr/>
            </p:nvSpPr>
            <p:spPr>
              <a:xfrm>
                <a:off x="2048" y="3441"/>
                <a:ext cx="388" cy="242"/>
              </a:xfrm>
              <a:prstGeom prst="rect">
                <a:avLst/>
              </a:prstGeom>
              <a:gradFill rotWithShape="0">
                <a:gsLst>
                  <a:gs pos="0">
                    <a:srgbClr val="767676"/>
                  </a:gs>
                  <a:gs pos="50000">
                    <a:srgbClr val="FFFFFF"/>
                  </a:gs>
                  <a:gs pos="100000">
                    <a:srgbClr val="767676"/>
                  </a:gs>
                </a:gsLst>
                <a:lin ang="5400000" scaled="1"/>
                <a:tileRect/>
              </a:gra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8455" name="椭圆 79895"/>
              <p:cNvSpPr>
                <a:spLocks noChangeArrowheads="1"/>
              </p:cNvSpPr>
              <p:nvPr/>
            </p:nvSpPr>
            <p:spPr bwMode="auto">
              <a:xfrm>
                <a:off x="2400" y="3443"/>
                <a:ext cx="71" cy="234"/>
              </a:xfrm>
              <a:prstGeom prst="ellipse">
                <a:avLst/>
              </a:prstGeom>
              <a:gradFill rotWithShape="0">
                <a:gsLst>
                  <a:gs pos="0">
                    <a:srgbClr val="767676"/>
                  </a:gs>
                  <a:gs pos="50000">
                    <a:schemeClr val="bg1"/>
                  </a:gs>
                  <a:gs pos="100000">
                    <a:srgbClr val="767676"/>
                  </a:gs>
                </a:gsLst>
                <a:lin ang="5400000" scaled="1"/>
              </a:gradFill>
              <a:ln w="12700">
                <a:solidFill>
                  <a:schemeClr val="bg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6" name="椭圆 79896"/>
              <p:cNvSpPr>
                <a:spLocks noChangeArrowheads="1"/>
              </p:cNvSpPr>
              <p:nvPr/>
            </p:nvSpPr>
            <p:spPr bwMode="auto">
              <a:xfrm>
                <a:off x="2438" y="3519"/>
                <a:ext cx="20" cy="69"/>
              </a:xfrm>
              <a:prstGeom prst="ellipse">
                <a:avLst/>
              </a:prstGeom>
              <a:gradFill rotWithShape="0">
                <a:gsLst>
                  <a:gs pos="0">
                    <a:srgbClr val="767676"/>
                  </a:gs>
                  <a:gs pos="50000">
                    <a:schemeClr val="bg1"/>
                  </a:gs>
                  <a:gs pos="100000">
                    <a:srgbClr val="767676"/>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4839" name="矩形 79897"/>
            <p:cNvSpPr/>
            <p:nvPr/>
          </p:nvSpPr>
          <p:spPr>
            <a:xfrm rot="3419336">
              <a:off x="4032" y="1152"/>
              <a:ext cx="672" cy="672"/>
            </a:xfrm>
            <a:prstGeom prst="rect">
              <a:avLst/>
            </a:prstGeom>
            <a:solidFill>
              <a:schemeClr val="accent2"/>
            </a:solidFill>
            <a:ln w="9525"/>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sp3d>
          </p:spPr>
          <p:txBody>
            <a:bodyPr anchor="t" anchorCtr="0">
              <a:flatTx/>
            </a:bodyPr>
            <a:p>
              <a:endParaRPr lang="zh-CN" altLang="en-US" dirty="0">
                <a:latin typeface="Arial" panose="020B0604020202020204" pitchFamily="34" charset="0"/>
                <a:ea typeface="宋体" panose="02010600030101010101" pitchFamily="2" charset="-122"/>
              </a:endParaRPr>
            </a:p>
          </p:txBody>
        </p:sp>
      </p:grpSp>
      <p:sp>
        <p:nvSpPr>
          <p:cNvPr id="34840" name="矩形 79898"/>
          <p:cNvSpPr/>
          <p:nvPr/>
        </p:nvSpPr>
        <p:spPr>
          <a:xfrm>
            <a:off x="1120775" y="1770063"/>
            <a:ext cx="1331913" cy="368300"/>
          </a:xfrm>
          <a:prstGeom prst="rect">
            <a:avLst/>
          </a:prstGeom>
          <a:noFill/>
          <a:ln w="9525">
            <a:noFill/>
          </a:ln>
        </p:spPr>
        <p:txBody>
          <a:bodyPr wrap="none" anchor="t" anchorCtr="0">
            <a:spAutoFit/>
          </a:bodyPr>
          <a:p>
            <a:r>
              <a:rPr lang="zh-CN" altLang="zh-CN" b="1" dirty="0">
                <a:solidFill>
                  <a:schemeClr val="bg1"/>
                </a:solidFill>
                <a:latin typeface="黑体" panose="02010609060101010101" charset="-122"/>
                <a:ea typeface="黑体" panose="02010609060101010101" charset="-122"/>
              </a:rPr>
              <a:t>微循环变化</a:t>
            </a:r>
            <a:endParaRPr lang="zh-CN" altLang="zh-CN" b="1" dirty="0">
              <a:solidFill>
                <a:schemeClr val="bg1"/>
              </a:solidFill>
              <a:latin typeface="黑体" panose="02010609060101010101" charset="-122"/>
              <a:ea typeface="黑体" panose="02010609060101010101" charset="-122"/>
            </a:endParaRPr>
          </a:p>
        </p:txBody>
      </p:sp>
      <p:sp>
        <p:nvSpPr>
          <p:cNvPr id="34841" name="矩形 79899"/>
          <p:cNvSpPr/>
          <p:nvPr/>
        </p:nvSpPr>
        <p:spPr>
          <a:xfrm>
            <a:off x="3881438" y="1770063"/>
            <a:ext cx="1103312" cy="368300"/>
          </a:xfrm>
          <a:prstGeom prst="rect">
            <a:avLst/>
          </a:prstGeom>
          <a:noFill/>
          <a:ln w="9525">
            <a:noFill/>
          </a:ln>
        </p:spPr>
        <p:txBody>
          <a:bodyPr wrap="none" anchor="t" anchorCtr="0">
            <a:spAutoFit/>
          </a:bodyPr>
          <a:p>
            <a:r>
              <a:rPr lang="en-US" altLang="zh-CN" b="1" dirty="0">
                <a:solidFill>
                  <a:schemeClr val="bg1"/>
                </a:solidFill>
                <a:latin typeface="黑体" panose="02010609060101010101" charset="-122"/>
                <a:ea typeface="黑体" panose="02010609060101010101" charset="-122"/>
              </a:rPr>
              <a:t>代谢改变</a:t>
            </a:r>
            <a:endParaRPr lang="en-US" altLang="zh-CN" b="1" dirty="0">
              <a:solidFill>
                <a:schemeClr val="bg1"/>
              </a:solidFill>
              <a:latin typeface="黑体" panose="02010609060101010101" charset="-122"/>
              <a:ea typeface="黑体" panose="02010609060101010101" charset="-122"/>
            </a:endParaRPr>
          </a:p>
        </p:txBody>
      </p:sp>
      <p:sp>
        <p:nvSpPr>
          <p:cNvPr id="34842" name="矩形 79901"/>
          <p:cNvSpPr/>
          <p:nvPr/>
        </p:nvSpPr>
        <p:spPr>
          <a:xfrm>
            <a:off x="8802688" y="1444625"/>
            <a:ext cx="1562100" cy="644525"/>
          </a:xfrm>
          <a:prstGeom prst="rect">
            <a:avLst/>
          </a:prstGeom>
          <a:noFill/>
          <a:ln w="9525">
            <a:noFill/>
          </a:ln>
        </p:spPr>
        <p:txBody>
          <a:bodyPr wrap="none" anchor="t" anchorCtr="0">
            <a:spAutoFit/>
          </a:bodyPr>
          <a:p>
            <a:endParaRPr lang="en-US" altLang="zh-CN" b="1" dirty="0">
              <a:solidFill>
                <a:schemeClr val="bg1"/>
              </a:solidFill>
              <a:latin typeface="黑体" panose="02010609060101010101" charset="-122"/>
              <a:ea typeface="黑体" panose="02010609060101010101" charset="-122"/>
            </a:endParaRPr>
          </a:p>
          <a:p>
            <a:r>
              <a:rPr lang="en-US" altLang="zh-CN" b="1" dirty="0">
                <a:solidFill>
                  <a:schemeClr val="bg1"/>
                </a:solidFill>
                <a:latin typeface="黑体" panose="02010609060101010101" charset="-122"/>
                <a:ea typeface="黑体" panose="02010609060101010101" charset="-122"/>
              </a:rPr>
              <a:t>内脏器官损害</a:t>
            </a:r>
            <a:endParaRPr lang="en-US" altLang="zh-CN" b="1" dirty="0">
              <a:solidFill>
                <a:schemeClr val="bg1"/>
              </a:solidFill>
              <a:latin typeface="黑体" panose="02010609060101010101" charset="-122"/>
              <a:ea typeface="黑体" panose="02010609060101010101" charset="-122"/>
            </a:endParaRPr>
          </a:p>
        </p:txBody>
      </p:sp>
      <p:sp>
        <p:nvSpPr>
          <p:cNvPr id="34843" name="矩形 79904"/>
          <p:cNvSpPr/>
          <p:nvPr/>
        </p:nvSpPr>
        <p:spPr>
          <a:xfrm>
            <a:off x="5976938" y="3416300"/>
            <a:ext cx="2552700" cy="830263"/>
          </a:xfrm>
          <a:prstGeom prst="rect">
            <a:avLst/>
          </a:prstGeom>
          <a:noFill/>
          <a:ln w="9525">
            <a:noFill/>
          </a:ln>
        </p:spPr>
        <p:txBody>
          <a:bodyPr wrap="square" anchor="t" anchorCtr="0">
            <a:spAutoFit/>
          </a:bodyPr>
          <a:p>
            <a:r>
              <a:rPr lang="zh-CN" altLang="zh-CN" sz="2400" dirty="0">
                <a:latin typeface="微软雅黑" panose="020B0503020204020204" charset="-122"/>
                <a:ea typeface="微软雅黑" panose="020B0503020204020204" charset="-122"/>
              </a:rPr>
              <a:t>缺血-再灌注损伤</a:t>
            </a:r>
            <a:endParaRPr lang="zh-CN" altLang="zh-CN" sz="2400" dirty="0">
              <a:latin typeface="微软雅黑" panose="020B0503020204020204" charset="-122"/>
              <a:ea typeface="微软雅黑" panose="020B0503020204020204" charset="-122"/>
            </a:endParaRPr>
          </a:p>
          <a:p>
            <a:r>
              <a:rPr lang="zh-CN" altLang="zh-CN" sz="2400" dirty="0">
                <a:latin typeface="微软雅黑" panose="020B0503020204020204" charset="-122"/>
                <a:ea typeface="微软雅黑" panose="020B0503020204020204" charset="-122"/>
              </a:rPr>
              <a:t>炎症介质释放</a:t>
            </a:r>
            <a:endParaRPr lang="zh-CN" altLang="zh-CN" sz="2400" dirty="0">
              <a:latin typeface="微软雅黑" panose="020B0503020204020204" charset="-122"/>
              <a:ea typeface="微软雅黑" panose="020B0503020204020204" charset="-122"/>
            </a:endParaRPr>
          </a:p>
        </p:txBody>
      </p:sp>
      <p:sp>
        <p:nvSpPr>
          <p:cNvPr id="34844" name="矩形 79905"/>
          <p:cNvSpPr/>
          <p:nvPr/>
        </p:nvSpPr>
        <p:spPr>
          <a:xfrm>
            <a:off x="8802688" y="3425825"/>
            <a:ext cx="1970087" cy="1198563"/>
          </a:xfrm>
          <a:prstGeom prst="rect">
            <a:avLst/>
          </a:prstGeom>
          <a:noFill/>
          <a:ln w="9525">
            <a:noFill/>
          </a:ln>
        </p:spPr>
        <p:txBody>
          <a:bodyPr wrap="square" anchor="t" anchorCtr="0">
            <a:spAutoFit/>
          </a:bodyPr>
          <a:p>
            <a:r>
              <a:rPr lang="zh-CN" altLang="zh-CN" sz="2400" dirty="0">
                <a:latin typeface="微软雅黑" panose="020B0503020204020204" charset="-122"/>
                <a:ea typeface="微软雅黑" panose="020B0503020204020204" charset="-122"/>
              </a:rPr>
              <a:t>肺、肾、心、</a:t>
            </a:r>
            <a:endParaRPr lang="zh-CN" altLang="zh-CN" sz="2400" dirty="0">
              <a:latin typeface="微软雅黑" panose="020B0503020204020204" charset="-122"/>
              <a:ea typeface="微软雅黑" panose="020B0503020204020204" charset="-122"/>
            </a:endParaRPr>
          </a:p>
          <a:p>
            <a:r>
              <a:rPr lang="zh-CN" altLang="zh-CN" sz="2400" dirty="0">
                <a:latin typeface="微软雅黑" panose="020B0503020204020204" charset="-122"/>
                <a:ea typeface="微软雅黑" panose="020B0503020204020204" charset="-122"/>
              </a:rPr>
              <a:t>脑、肝、胃肠道</a:t>
            </a:r>
            <a:endParaRPr lang="zh-CN" altLang="zh-CN" sz="2400" dirty="0">
              <a:latin typeface="微软雅黑" panose="020B0503020204020204" charset="-122"/>
              <a:ea typeface="微软雅黑" panose="020B0503020204020204" charset="-122"/>
            </a:endParaRPr>
          </a:p>
        </p:txBody>
      </p:sp>
      <p:sp>
        <p:nvSpPr>
          <p:cNvPr id="34845" name="页脚占位符 1"/>
          <p:cNvSpPr>
            <a:spLocks noGrp="1"/>
          </p:cNvSpPr>
          <p:nvPr>
            <p:ph type="ftr" sz="quarter" idx="11"/>
          </p:nvPr>
        </p:nvSpPr>
        <p:spPr>
          <a:xfrm>
            <a:off x="0" y="6356350"/>
            <a:ext cx="4114800" cy="365125"/>
          </a:xfrm>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a:r>
              <a:rPr lang="" altLang="en-US" sz="1200" b="1" dirty="0">
                <a:solidFill>
                  <a:schemeClr val="bg1"/>
                </a:solidFill>
                <a:latin typeface="Verdana" panose="020B0604030504040204" pitchFamily="34" charset="0"/>
                <a:ea typeface="宋体" panose="02010600030101010101" pitchFamily="2" charset="-122"/>
              </a:rPr>
              <a:t>临床医学概论</a:t>
            </a:r>
            <a:endParaRPr lang="" altLang="zh-CN" sz="1200" b="1" dirty="0">
              <a:solidFill>
                <a:schemeClr val="bg1"/>
              </a:solidFill>
              <a:latin typeface="Verdana" panose="020B0604030504040204" pitchFamily="34" charset="0"/>
              <a:ea typeface="宋体" panose="02010600030101010101" pitchFamily="2" charset="-122"/>
            </a:endParaRPr>
          </a:p>
        </p:txBody>
      </p:sp>
      <p:grpSp>
        <p:nvGrpSpPr>
          <p:cNvPr id="34846" name="组合 2"/>
          <p:cNvGrpSpPr/>
          <p:nvPr/>
        </p:nvGrpSpPr>
        <p:grpSpPr>
          <a:xfrm>
            <a:off x="969963" y="3208338"/>
            <a:ext cx="2160587" cy="2738437"/>
            <a:chOff x="4303" y="4927"/>
            <a:chExt cx="2569" cy="4313"/>
          </a:xfrm>
        </p:grpSpPr>
        <p:sp>
          <p:nvSpPr>
            <p:cNvPr id="34847" name="圆角矩形 79877"/>
            <p:cNvSpPr/>
            <p:nvPr/>
          </p:nvSpPr>
          <p:spPr>
            <a:xfrm>
              <a:off x="4320" y="4927"/>
              <a:ext cx="2552" cy="4312"/>
            </a:xfrm>
            <a:prstGeom prst="roundRect">
              <a:avLst>
                <a:gd name="adj" fmla="val 13745"/>
              </a:avLst>
            </a:prstGeom>
            <a:noFill/>
            <a:ln w="38100" cap="flat" cmpd="sng">
              <a:solidFill>
                <a:schemeClr val="bg2"/>
              </a:solidFill>
              <a:prstDash val="solid"/>
              <a:round/>
              <a:headEnd type="none" w="med" len="med"/>
              <a:tailEnd type="none" w="med" len="med"/>
            </a:ln>
          </p:spPr>
          <p:txBody>
            <a:bodyPr anchor="t" anchorCtr="0"/>
            <a:p>
              <a:endParaRPr lang="zh-CN" altLang="en-US" sz="2400" dirty="0">
                <a:latin typeface="微软雅黑" panose="020B0503020204020204" charset="-122"/>
                <a:ea typeface="微软雅黑" panose="020B0503020204020204" charset="-122"/>
              </a:endParaRPr>
            </a:p>
          </p:txBody>
        </p:sp>
        <p:sp>
          <p:nvSpPr>
            <p:cNvPr id="34848" name="文本框 99"/>
            <p:cNvSpPr txBox="1"/>
            <p:nvPr/>
          </p:nvSpPr>
          <p:spPr>
            <a:xfrm>
              <a:off x="4303" y="5270"/>
              <a:ext cx="2457" cy="2761"/>
            </a:xfrm>
            <a:prstGeom prst="rect">
              <a:avLst/>
            </a:prstGeom>
            <a:noFill/>
            <a:ln w="9525">
              <a:noFill/>
            </a:ln>
          </p:spPr>
          <p:txBody>
            <a:bodyPr anchor="t" anchorCtr="0">
              <a:spAutoFit/>
            </a:bodyPr>
            <a:p>
              <a:pPr>
                <a:lnSpc>
                  <a:spcPct val="150000"/>
                </a:lnSpc>
              </a:pPr>
              <a:r>
                <a:rPr lang="zh-CN" altLang="zh-CN" sz="2400" dirty="0">
                  <a:latin typeface="微软雅黑" panose="020B0503020204020204" charset="-122"/>
                  <a:ea typeface="微软雅黑" panose="020B0503020204020204" charset="-122"/>
                </a:rPr>
                <a:t>微循环收缩期</a:t>
              </a:r>
              <a:endParaRPr lang="zh-CN" altLang="zh-CN" sz="2400" dirty="0">
                <a:latin typeface="微软雅黑" panose="020B0503020204020204" charset="-122"/>
                <a:ea typeface="微软雅黑" panose="020B0503020204020204" charset="-122"/>
              </a:endParaRPr>
            </a:p>
            <a:p>
              <a:pPr>
                <a:lnSpc>
                  <a:spcPct val="150000"/>
                </a:lnSpc>
              </a:pPr>
              <a:r>
                <a:rPr lang="zh-CN" altLang="zh-CN" sz="2400" dirty="0">
                  <a:latin typeface="微软雅黑" panose="020B0503020204020204" charset="-122"/>
                  <a:ea typeface="微软雅黑" panose="020B0503020204020204" charset="-122"/>
                </a:rPr>
                <a:t>微循环扩张期</a:t>
              </a:r>
              <a:endParaRPr lang="zh-CN" altLang="zh-CN" sz="2400" dirty="0">
                <a:latin typeface="微软雅黑" panose="020B0503020204020204" charset="-122"/>
                <a:ea typeface="微软雅黑" panose="020B0503020204020204" charset="-122"/>
              </a:endParaRPr>
            </a:p>
            <a:p>
              <a:pPr>
                <a:lnSpc>
                  <a:spcPct val="150000"/>
                </a:lnSpc>
              </a:pPr>
              <a:r>
                <a:rPr lang="zh-CN" altLang="zh-CN" sz="2400" dirty="0">
                  <a:latin typeface="微软雅黑" panose="020B0503020204020204" charset="-122"/>
                  <a:ea typeface="微软雅黑" panose="020B0503020204020204" charset="-122"/>
                </a:rPr>
                <a:t>微循环衰竭期</a:t>
              </a:r>
              <a:endParaRPr lang="zh-CN" altLang="zh-CN" sz="2400" dirty="0">
                <a:latin typeface="微软雅黑" panose="020B0503020204020204" charset="-122"/>
                <a:ea typeface="微软雅黑" panose="020B0503020204020204" charset="-122"/>
              </a:endParaRPr>
            </a:p>
          </p:txBody>
        </p:sp>
      </p:grpSp>
      <p:sp>
        <p:nvSpPr>
          <p:cNvPr id="34849" name="矩形 79899"/>
          <p:cNvSpPr/>
          <p:nvPr/>
        </p:nvSpPr>
        <p:spPr>
          <a:xfrm>
            <a:off x="6516688" y="1720850"/>
            <a:ext cx="1103312" cy="368300"/>
          </a:xfrm>
          <a:prstGeom prst="rect">
            <a:avLst/>
          </a:prstGeom>
          <a:noFill/>
          <a:ln w="9525">
            <a:noFill/>
          </a:ln>
        </p:spPr>
        <p:txBody>
          <a:bodyPr wrap="none" anchor="t" anchorCtr="0">
            <a:spAutoFit/>
          </a:bodyPr>
          <a:p>
            <a:r>
              <a:rPr lang="en-US" altLang="zh-CN" b="1" dirty="0">
                <a:solidFill>
                  <a:schemeClr val="bg1"/>
                </a:solidFill>
                <a:latin typeface="黑体" panose="02010609060101010101" charset="-122"/>
                <a:ea typeface="黑体" panose="02010609060101010101" charset="-122"/>
              </a:rPr>
              <a:t>继发损害</a:t>
            </a:r>
            <a:endParaRPr lang="en-US" altLang="zh-CN" b="1" dirty="0">
              <a:solidFill>
                <a:schemeClr val="bg1"/>
              </a:solidFill>
              <a:latin typeface="黑体" panose="02010609060101010101" charset="-122"/>
              <a:ea typeface="黑体" panose="02010609060101010101" charset="-122"/>
            </a:endParaRPr>
          </a:p>
        </p:txBody>
      </p:sp>
      <p:grpSp>
        <p:nvGrpSpPr>
          <p:cNvPr id="34850" name="组合 3"/>
          <p:cNvGrpSpPr/>
          <p:nvPr/>
        </p:nvGrpSpPr>
        <p:grpSpPr>
          <a:xfrm>
            <a:off x="3451225" y="3208338"/>
            <a:ext cx="2295525" cy="2738437"/>
            <a:chOff x="7008" y="4928"/>
            <a:chExt cx="3613" cy="4312"/>
          </a:xfrm>
        </p:grpSpPr>
        <p:sp>
          <p:nvSpPr>
            <p:cNvPr id="34851" name="圆角矩形 79876"/>
            <p:cNvSpPr/>
            <p:nvPr/>
          </p:nvSpPr>
          <p:spPr>
            <a:xfrm>
              <a:off x="7008" y="4928"/>
              <a:ext cx="3314" cy="4312"/>
            </a:xfrm>
            <a:prstGeom prst="roundRect">
              <a:avLst>
                <a:gd name="adj" fmla="val 13745"/>
              </a:avLst>
            </a:prstGeom>
            <a:noFill/>
            <a:ln w="38100" cap="flat" cmpd="sng">
              <a:solidFill>
                <a:schemeClr val="bg2"/>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4852" name="矩形 79903"/>
            <p:cNvSpPr/>
            <p:nvPr/>
          </p:nvSpPr>
          <p:spPr>
            <a:xfrm>
              <a:off x="7022" y="5270"/>
              <a:ext cx="3599" cy="1888"/>
            </a:xfrm>
            <a:prstGeom prst="rect">
              <a:avLst/>
            </a:prstGeom>
            <a:noFill/>
            <a:ln w="9525">
              <a:noFill/>
            </a:ln>
          </p:spPr>
          <p:txBody>
            <a:bodyPr wrap="square" anchor="t" anchorCtr="0">
              <a:spAutoFit/>
            </a:bodyPr>
            <a:p>
              <a:pPr>
                <a:lnSpc>
                  <a:spcPct val="150000"/>
                </a:lnSpc>
              </a:pPr>
              <a:r>
                <a:rPr lang="zh-CN" altLang="zh-CN" sz="2400" dirty="0">
                  <a:latin typeface="微软雅黑" panose="020B0503020204020204" charset="-122"/>
                  <a:ea typeface="微软雅黑" panose="020B0503020204020204" charset="-122"/>
                </a:rPr>
                <a:t>代谢性酸中毒</a:t>
              </a:r>
              <a:endParaRPr lang="zh-CN" altLang="zh-CN" sz="2400" dirty="0">
                <a:latin typeface="微软雅黑" panose="020B0503020204020204" charset="-122"/>
                <a:ea typeface="微软雅黑" panose="020B0503020204020204" charset="-122"/>
              </a:endParaRPr>
            </a:p>
            <a:p>
              <a:pPr>
                <a:lnSpc>
                  <a:spcPct val="150000"/>
                </a:lnSpc>
              </a:pPr>
              <a:r>
                <a:rPr lang="zh-CN" altLang="zh-CN" sz="2400" dirty="0">
                  <a:latin typeface="微软雅黑" panose="020B0503020204020204" charset="-122"/>
                  <a:ea typeface="微软雅黑" panose="020B0503020204020204" charset="-122"/>
                </a:rPr>
                <a:t>能量代谢障碍 </a:t>
              </a:r>
              <a:endParaRPr lang="zh-CN" altLang="zh-CN" sz="2400" dirty="0">
                <a:latin typeface="微软雅黑" panose="020B0503020204020204" charset="-122"/>
                <a:ea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78849"/>
          <p:cNvSpPr>
            <a:spLocks noGrp="1"/>
          </p:cNvSpPr>
          <p:nvPr>
            <p:ph type="title" idx="4294967295"/>
          </p:nvPr>
        </p:nvSpPr>
        <p:spPr>
          <a:xfrm>
            <a:off x="257175" y="0"/>
            <a:ext cx="10515600" cy="803275"/>
          </a:xfrm>
          <a:ln/>
        </p:spPr>
        <p:txBody>
          <a:bodyPr wrap="square" lIns="91440" tIns="45720" rIns="91440" bIns="45720" anchor="ctr" anchorCtr="0"/>
          <a:p>
            <a:r>
              <a:rPr lang="zh-CN" altLang="en-US" sz="4000" dirty="0">
                <a:solidFill>
                  <a:schemeClr val="bg1"/>
                </a:solidFill>
              </a:rPr>
              <a:t>休克临床表现</a:t>
            </a:r>
            <a:endParaRPr lang="zh-CN" altLang="en-US" sz="4000" dirty="0">
              <a:solidFill>
                <a:schemeClr val="bg1"/>
              </a:solidFill>
            </a:endParaRPr>
          </a:p>
        </p:txBody>
      </p:sp>
      <p:sp>
        <p:nvSpPr>
          <p:cNvPr id="35842" name="页脚占位符 1"/>
          <p:cNvSpPr>
            <a:spLocks noGrp="1"/>
          </p:cNvSpPr>
          <p:nvPr>
            <p:ph type="ftr" sz="quarter" idx="11"/>
          </p:nvPr>
        </p:nvSpPr>
        <p:spPr>
          <a:xfrm>
            <a:off x="0" y="6356350"/>
            <a:ext cx="4114800" cy="365125"/>
          </a:xfrm>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a:r>
              <a:rPr lang="" altLang="en-US" sz="1200" b="1" dirty="0">
                <a:solidFill>
                  <a:schemeClr val="bg1"/>
                </a:solidFill>
                <a:latin typeface="Verdana" panose="020B0604030504040204" pitchFamily="34" charset="0"/>
                <a:ea typeface="宋体" panose="02010600030101010101" pitchFamily="2" charset="-122"/>
              </a:rPr>
              <a:t>临床医学概论</a:t>
            </a:r>
            <a:endParaRPr lang="" altLang="zh-CN" sz="1200" b="1" dirty="0">
              <a:solidFill>
                <a:schemeClr val="bg1"/>
              </a:solidFill>
              <a:latin typeface="Verdana" panose="020B0604030504040204" pitchFamily="34" charset="0"/>
              <a:ea typeface="宋体" panose="02010600030101010101" pitchFamily="2" charset="-122"/>
            </a:endParaRPr>
          </a:p>
        </p:txBody>
      </p:sp>
      <p:graphicFrame>
        <p:nvGraphicFramePr>
          <p:cNvPr id="2" name="表格 1"/>
          <p:cNvGraphicFramePr/>
          <p:nvPr/>
        </p:nvGraphicFramePr>
        <p:xfrm>
          <a:off x="2106613" y="1241425"/>
          <a:ext cx="8256588" cy="5146675"/>
        </p:xfrm>
        <a:graphic>
          <a:graphicData uri="http://schemas.openxmlformats.org/drawingml/2006/table">
            <a:tbl>
              <a:tblPr firstRow="1" bandRow="1">
                <a:tableStyleId>{5940675A-B579-460E-94D1-54222C63F5DA}</a:tableStyleId>
              </a:tblPr>
              <a:tblGrid>
                <a:gridCol w="1774825"/>
                <a:gridCol w="2048510"/>
                <a:gridCol w="2155825"/>
                <a:gridCol w="2277110"/>
              </a:tblGrid>
              <a:tr h="367030">
                <a:tc>
                  <a:txBody>
                    <a:bodyPr/>
                    <a:lstStyle/>
                    <a:p>
                      <a:pPr algn="ctr">
                        <a:buNone/>
                      </a:pPr>
                      <a:r>
                        <a:rPr lang="en-US" sz="1400" b="1">
                          <a:solidFill>
                            <a:srgbClr val="FFFFFF"/>
                          </a:solidFill>
                          <a:latin typeface="宋体" panose="02010600030101010101" pitchFamily="2" charset="-122"/>
                          <a:ea typeface="宋体" panose="02010600030101010101" pitchFamily="2" charset="-122"/>
                          <a:cs typeface="宋体" panose="02010600030101010101" pitchFamily="2" charset="-122"/>
                        </a:rPr>
                        <a:t>分期</a:t>
                      </a:r>
                      <a:endParaRPr lang="en-US" altLang="en-US" sz="14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4BACC6"/>
                    </a:solidFill>
                  </a:tcPr>
                </a:tc>
                <a:tc gridSpan="2">
                  <a:txBody>
                    <a:bodyPr/>
                    <a:lstStyle/>
                    <a:p>
                      <a:pPr algn="ctr">
                        <a:buNone/>
                      </a:pPr>
                      <a:r>
                        <a:rPr lang="en-US" sz="1400" b="1">
                          <a:solidFill>
                            <a:srgbClr val="FFFFFF"/>
                          </a:solidFill>
                          <a:latin typeface="宋体" panose="02010600030101010101" pitchFamily="2" charset="-122"/>
                          <a:ea typeface="宋体" panose="02010600030101010101" pitchFamily="2" charset="-122"/>
                          <a:cs typeface="宋体" panose="02010600030101010101" pitchFamily="2" charset="-122"/>
                        </a:rPr>
                        <a:t>休克代偿期</a:t>
                      </a:r>
                      <a:endParaRPr lang="en-US" altLang="en-US" sz="14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4BACC6"/>
                    </a:solidFill>
                  </a:tcPr>
                </a:tc>
                <a:tc hMerge="1">
                  <a:tcPr>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FFFFFF"/>
                      </a:solidFill>
                      <a:prstDash val="solid"/>
                      <a:headEnd type="none" w="med" len="med"/>
                      <a:tailEnd type="none" w="med" len="med"/>
                    </a:lnB>
                  </a:tcPr>
                </a:tc>
                <a:tc>
                  <a:txBody>
                    <a:bodyPr/>
                    <a:lstStyle/>
                    <a:p>
                      <a:pPr algn="ctr">
                        <a:buNone/>
                      </a:pPr>
                      <a:r>
                        <a:rPr lang="en-US" sz="1400" b="1">
                          <a:solidFill>
                            <a:srgbClr val="FFFFFF"/>
                          </a:solidFill>
                          <a:latin typeface="宋体" panose="02010600030101010101" pitchFamily="2" charset="-122"/>
                          <a:ea typeface="宋体" panose="02010600030101010101" pitchFamily="2" charset="-122"/>
                          <a:cs typeface="宋体" panose="02010600030101010101" pitchFamily="2" charset="-122"/>
                        </a:rPr>
                        <a:t>休克失代偿期</a:t>
                      </a:r>
                      <a:endParaRPr lang="en-US" altLang="en-US" sz="14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4BACC6"/>
                    </a:solidFill>
                  </a:tcPr>
                </a:tc>
              </a:tr>
              <a:tr h="368300">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分度</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轻度休克</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中度休克</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重度休克</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r>
              <a:tr h="367030">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神志</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神志清楚，兴奋不安</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神志尚清，表情淡漠</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意识模糊，甚至昏迷</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r>
              <a:tr h="368300">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口渴</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有口渴</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明显口渴</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极度口渴，可无主诉</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r>
              <a:tr h="735330">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皮肤、黏膜色泽温度</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稍苍白可正常或发凉</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面色苍白四肢发冷</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显著苍白或青紫肢端厥冷</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r>
              <a:tr h="734695">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脉搏</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100次/分以下，尚有力</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100～120次/分</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细弱而快有时扪不清</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r>
              <a:tr h="1103630">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血压</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收缩压正常或稍高，舒张压升高，脉压缩小</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收缩压90</a:t>
                      </a: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sz="1400" b="1">
                          <a:latin typeface="宋体" panose="02010600030101010101" pitchFamily="2" charset="-122"/>
                          <a:ea typeface="宋体" panose="02010600030101010101" pitchFamily="2" charset="-122"/>
                          <a:cs typeface="宋体" panose="02010600030101010101" pitchFamily="2" charset="-122"/>
                        </a:rPr>
                        <a:t>70mmHg，脉压小</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收缩压70mmHg以下或测不到</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r>
              <a:tr h="735330">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周围循环</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正常或减少</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表浅静脉塌陷，毛细血管充盈迟缓</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表浅静脉塌陷，毛细血管充盈极迟缓</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B7DDE8"/>
                    </a:solidFill>
                  </a:tcPr>
                </a:tc>
              </a:tr>
              <a:tr h="367030">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尿量</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正常</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尿少</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c>
                  <a:txBody>
                    <a:bodyPr/>
                    <a:lstStyle/>
                    <a:p>
                      <a:pPr algn="ctr">
                        <a:buNone/>
                      </a:pPr>
                      <a:r>
                        <a:rPr lang="en-US" sz="1400" b="1">
                          <a:latin typeface="宋体" panose="02010600030101010101" pitchFamily="2" charset="-122"/>
                          <a:ea typeface="宋体" panose="02010600030101010101" pitchFamily="2" charset="-122"/>
                          <a:cs typeface="宋体" panose="02010600030101010101" pitchFamily="2" charset="-122"/>
                        </a:rPr>
                        <a:t>尿少或无尿</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4BACC6"/>
                      </a:solidFill>
                      <a:prstDash val="solid"/>
                      <a:headEnd type="none" w="med" len="med"/>
                      <a:tailEnd type="none" w="med" len="med"/>
                    </a:lnL>
                    <a:lnR w="12700" cap="flat" cmpd="sng">
                      <a:solidFill>
                        <a:srgbClr val="4BACC6"/>
                      </a:solidFill>
                      <a:prstDash val="solid"/>
                      <a:headEnd type="none" w="med" len="med"/>
                      <a:tailEnd type="none" w="med" len="med"/>
                    </a:lnR>
                    <a:lnT w="12700" cap="flat" cmpd="sng">
                      <a:solidFill>
                        <a:srgbClr val="4BACC6"/>
                      </a:solidFill>
                      <a:prstDash val="solid"/>
                      <a:headEnd type="none" w="med" len="med"/>
                      <a:tailEnd type="none" w="med" len="med"/>
                    </a:lnT>
                    <a:lnB w="12700" cap="flat" cmpd="sng">
                      <a:solidFill>
                        <a:srgbClr val="4BACC6"/>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69633"/>
          <p:cNvSpPr>
            <a:spLocks noGrp="1"/>
          </p:cNvSpPr>
          <p:nvPr>
            <p:ph type="title" idx="4294967295"/>
          </p:nvPr>
        </p:nvSpPr>
        <p:spPr>
          <a:xfrm>
            <a:off x="88900" y="107950"/>
            <a:ext cx="10515600" cy="663575"/>
          </a:xfrm>
          <a:ln/>
        </p:spPr>
        <p:txBody>
          <a:bodyPr wrap="square" lIns="91440" tIns="45720" rIns="91440" bIns="45720" anchor="ctr" anchorCtr="0"/>
          <a:p>
            <a:r>
              <a:rPr lang="zh-CN" altLang="en-US" sz="4000" dirty="0">
                <a:solidFill>
                  <a:schemeClr val="bg1"/>
                </a:solidFill>
              </a:rPr>
              <a:t>诊断与检测</a:t>
            </a:r>
            <a:endParaRPr lang="zh-CN" altLang="en-US" sz="4000" dirty="0">
              <a:solidFill>
                <a:schemeClr val="bg1"/>
              </a:solidFill>
            </a:endParaRPr>
          </a:p>
        </p:txBody>
      </p:sp>
      <p:grpSp>
        <p:nvGrpSpPr>
          <p:cNvPr id="37890" name="组合 69634"/>
          <p:cNvGrpSpPr/>
          <p:nvPr/>
        </p:nvGrpSpPr>
        <p:grpSpPr>
          <a:xfrm>
            <a:off x="2036763" y="1651000"/>
            <a:ext cx="8216900" cy="4687888"/>
            <a:chOff x="529" y="900"/>
            <a:chExt cx="4570" cy="3109"/>
          </a:xfrm>
        </p:grpSpPr>
        <p:sp>
          <p:nvSpPr>
            <p:cNvPr id="37891" name="文本框 69638"/>
            <p:cNvSpPr txBox="1"/>
            <p:nvPr/>
          </p:nvSpPr>
          <p:spPr>
            <a:xfrm>
              <a:off x="2636" y="1969"/>
              <a:ext cx="410" cy="550"/>
            </a:xfrm>
            <a:prstGeom prst="rect">
              <a:avLst/>
            </a:prstGeom>
            <a:noFill/>
            <a:ln w="9525">
              <a:noFill/>
            </a:ln>
          </p:spPr>
          <p:txBody>
            <a:bodyPr wrap="square" anchor="t" anchorCtr="0">
              <a:spAutoFit/>
            </a:bodyPr>
            <a:p>
              <a:pPr algn="ctr" eaLnBrk="0" hangingPunct="0"/>
              <a:r>
                <a:rPr lang="en-US" altLang="zh-CN" sz="2400" dirty="0">
                  <a:solidFill>
                    <a:schemeClr val="bg1"/>
                  </a:solidFill>
                  <a:latin typeface="微软雅黑" panose="020B0503020204020204" charset="-122"/>
                  <a:ea typeface="微软雅黑" panose="020B0503020204020204" charset="-122"/>
                </a:rPr>
                <a:t>Text</a:t>
              </a:r>
              <a:endParaRPr lang="en-US" altLang="zh-CN" sz="2400" dirty="0">
                <a:solidFill>
                  <a:schemeClr val="bg1"/>
                </a:solidFill>
                <a:latin typeface="微软雅黑" panose="020B0503020204020204" charset="-122"/>
                <a:ea typeface="微软雅黑" panose="020B0503020204020204" charset="-122"/>
              </a:endParaRPr>
            </a:p>
          </p:txBody>
        </p:sp>
        <p:sp>
          <p:nvSpPr>
            <p:cNvPr id="37892" name="文本框 69639"/>
            <p:cNvSpPr txBox="1"/>
            <p:nvPr/>
          </p:nvSpPr>
          <p:spPr>
            <a:xfrm>
              <a:off x="2636" y="2305"/>
              <a:ext cx="410" cy="550"/>
            </a:xfrm>
            <a:prstGeom prst="rect">
              <a:avLst/>
            </a:prstGeom>
            <a:noFill/>
            <a:ln w="9525">
              <a:noFill/>
            </a:ln>
          </p:spPr>
          <p:txBody>
            <a:bodyPr wrap="square" anchor="t" anchorCtr="0">
              <a:spAutoFit/>
            </a:bodyPr>
            <a:p>
              <a:pPr algn="ctr" eaLnBrk="0" hangingPunct="0"/>
              <a:r>
                <a:rPr lang="en-US" altLang="zh-CN" sz="2400" dirty="0">
                  <a:solidFill>
                    <a:schemeClr val="bg1"/>
                  </a:solidFill>
                  <a:latin typeface="微软雅黑" panose="020B0503020204020204" charset="-122"/>
                  <a:ea typeface="微软雅黑" panose="020B0503020204020204" charset="-122"/>
                </a:rPr>
                <a:t>Text</a:t>
              </a:r>
              <a:endParaRPr lang="en-US" altLang="zh-CN" sz="2400" dirty="0">
                <a:solidFill>
                  <a:schemeClr val="bg1"/>
                </a:solidFill>
                <a:latin typeface="微软雅黑" panose="020B0503020204020204" charset="-122"/>
                <a:ea typeface="微软雅黑" panose="020B0503020204020204" charset="-122"/>
              </a:endParaRPr>
            </a:p>
          </p:txBody>
        </p:sp>
        <p:sp>
          <p:nvSpPr>
            <p:cNvPr id="37893" name="文本框 69640"/>
            <p:cNvSpPr txBox="1"/>
            <p:nvPr/>
          </p:nvSpPr>
          <p:spPr>
            <a:xfrm>
              <a:off x="2636" y="2641"/>
              <a:ext cx="410" cy="550"/>
            </a:xfrm>
            <a:prstGeom prst="rect">
              <a:avLst/>
            </a:prstGeom>
            <a:noFill/>
            <a:ln w="9525">
              <a:noFill/>
            </a:ln>
          </p:spPr>
          <p:txBody>
            <a:bodyPr wrap="square" anchor="t" anchorCtr="0">
              <a:spAutoFit/>
            </a:bodyPr>
            <a:p>
              <a:pPr algn="ctr" eaLnBrk="0" hangingPunct="0"/>
              <a:r>
                <a:rPr lang="en-US" altLang="zh-CN" sz="2400" dirty="0">
                  <a:solidFill>
                    <a:schemeClr val="bg1"/>
                  </a:solidFill>
                  <a:latin typeface="微软雅黑" panose="020B0503020204020204" charset="-122"/>
                  <a:ea typeface="微软雅黑" panose="020B0503020204020204" charset="-122"/>
                </a:rPr>
                <a:t>Text</a:t>
              </a:r>
              <a:endParaRPr lang="en-US" altLang="zh-CN" sz="2400" dirty="0">
                <a:solidFill>
                  <a:schemeClr val="bg1"/>
                </a:solidFill>
                <a:latin typeface="微软雅黑" panose="020B0503020204020204" charset="-122"/>
                <a:ea typeface="微软雅黑" panose="020B0503020204020204" charset="-122"/>
              </a:endParaRPr>
            </a:p>
          </p:txBody>
        </p:sp>
        <p:sp>
          <p:nvSpPr>
            <p:cNvPr id="37894" name="圆角矩形 69642"/>
            <p:cNvSpPr/>
            <p:nvPr/>
          </p:nvSpPr>
          <p:spPr>
            <a:xfrm>
              <a:off x="864" y="1344"/>
              <a:ext cx="1338" cy="1968"/>
            </a:xfrm>
            <a:prstGeom prst="roundRect">
              <a:avLst>
                <a:gd name="adj" fmla="val 16667"/>
              </a:avLst>
            </a:prstGeom>
            <a:noFill/>
            <a:ln w="38100" cap="flat" cmpd="sng">
              <a:solidFill>
                <a:schemeClr val="bg2"/>
              </a:solidFill>
              <a:prstDash val="solid"/>
              <a:round/>
              <a:headEnd type="none" w="med" len="med"/>
              <a:tailEnd type="none" w="med" len="med"/>
            </a:ln>
          </p:spPr>
          <p:txBody>
            <a:bodyPr wrap="none" anchor="ctr" anchorCtr="0"/>
            <a:p>
              <a:pPr algn="ctr" eaLnBrk="0" hangingPunct="0"/>
              <a:endParaRPr lang="zh-CN" altLang="en-US" sz="2400" dirty="0">
                <a:latin typeface="微软雅黑" panose="020B0503020204020204" charset="-122"/>
                <a:ea typeface="微软雅黑" panose="020B0503020204020204" charset="-122"/>
              </a:endParaRPr>
            </a:p>
          </p:txBody>
        </p:sp>
        <p:sp>
          <p:nvSpPr>
            <p:cNvPr id="37895" name="文本框 69643"/>
            <p:cNvSpPr txBox="1"/>
            <p:nvPr/>
          </p:nvSpPr>
          <p:spPr>
            <a:xfrm>
              <a:off x="999" y="1488"/>
              <a:ext cx="1709" cy="1897"/>
            </a:xfrm>
            <a:prstGeom prst="rect">
              <a:avLst/>
            </a:prstGeom>
            <a:noFill/>
            <a:ln w="9525">
              <a:noFill/>
            </a:ln>
          </p:spPr>
          <p:txBody>
            <a:bodyPr anchor="t" anchorCtr="0">
              <a:spAutoFit/>
            </a:bodyPr>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精神和神志</a:t>
              </a:r>
              <a:endParaRPr lang="en-US" altLang="zh-CN" sz="2400" dirty="0">
                <a:solidFill>
                  <a:srgbClr val="001D3A"/>
                </a:solidFill>
                <a:latin typeface="微软雅黑" panose="020B0503020204020204" charset="-122"/>
                <a:ea typeface="微软雅黑" panose="020B0503020204020204" charset="-122"/>
              </a:endParaRPr>
            </a:p>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皮温和肤色</a:t>
              </a:r>
              <a:endParaRPr lang="en-US" altLang="zh-CN" sz="2400" dirty="0">
                <a:solidFill>
                  <a:srgbClr val="001D3A"/>
                </a:solidFill>
                <a:latin typeface="微软雅黑" panose="020B0503020204020204" charset="-122"/>
                <a:ea typeface="微软雅黑" panose="020B0503020204020204" charset="-122"/>
              </a:endParaRPr>
            </a:p>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血压 </a:t>
              </a:r>
              <a:endParaRPr lang="en-US" altLang="zh-CN" sz="2400" dirty="0">
                <a:solidFill>
                  <a:srgbClr val="001D3A"/>
                </a:solidFill>
                <a:latin typeface="微软雅黑" panose="020B0503020204020204" charset="-122"/>
                <a:ea typeface="微软雅黑" panose="020B0503020204020204" charset="-122"/>
              </a:endParaRPr>
            </a:p>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脉搏</a:t>
              </a:r>
              <a:endParaRPr lang="en-US" altLang="zh-CN" sz="2400" dirty="0">
                <a:solidFill>
                  <a:srgbClr val="001D3A"/>
                </a:solidFill>
                <a:latin typeface="微软雅黑" panose="020B0503020204020204" charset="-122"/>
                <a:ea typeface="微软雅黑" panose="020B0503020204020204" charset="-122"/>
              </a:endParaRPr>
            </a:p>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尿量</a:t>
              </a:r>
              <a:endParaRPr lang="en-US" altLang="zh-CN" sz="2400" dirty="0">
                <a:solidFill>
                  <a:srgbClr val="001D3A"/>
                </a:solidFill>
                <a:latin typeface="微软雅黑" panose="020B0503020204020204" charset="-122"/>
                <a:ea typeface="微软雅黑" panose="020B0503020204020204" charset="-122"/>
              </a:endParaRPr>
            </a:p>
          </p:txBody>
        </p:sp>
        <p:sp>
          <p:nvSpPr>
            <p:cNvPr id="37896" name="圆角矩形 69644"/>
            <p:cNvSpPr/>
            <p:nvPr/>
          </p:nvSpPr>
          <p:spPr>
            <a:xfrm>
              <a:off x="3444" y="1344"/>
              <a:ext cx="1417" cy="1968"/>
            </a:xfrm>
            <a:prstGeom prst="roundRect">
              <a:avLst>
                <a:gd name="adj" fmla="val 16667"/>
              </a:avLst>
            </a:prstGeom>
            <a:noFill/>
            <a:ln w="38100" cap="flat" cmpd="sng">
              <a:solidFill>
                <a:schemeClr val="bg2"/>
              </a:solidFill>
              <a:prstDash val="solid"/>
              <a:round/>
              <a:headEnd type="none" w="med" len="med"/>
              <a:tailEnd type="none" w="med" len="med"/>
            </a:ln>
          </p:spPr>
          <p:txBody>
            <a:bodyPr wrap="none" anchor="ctr" anchorCtr="0"/>
            <a:p>
              <a:pPr algn="ctr" eaLnBrk="0" hangingPunct="0"/>
              <a:endParaRPr lang="zh-CN" altLang="en-US" sz="2400" dirty="0">
                <a:latin typeface="微软雅黑" panose="020B0503020204020204" charset="-122"/>
                <a:ea typeface="微软雅黑" panose="020B0503020204020204" charset="-122"/>
              </a:endParaRPr>
            </a:p>
          </p:txBody>
        </p:sp>
        <p:sp>
          <p:nvSpPr>
            <p:cNvPr id="37897" name="文本框 69645"/>
            <p:cNvSpPr txBox="1"/>
            <p:nvPr/>
          </p:nvSpPr>
          <p:spPr>
            <a:xfrm>
              <a:off x="3570" y="1510"/>
              <a:ext cx="1292" cy="795"/>
            </a:xfrm>
            <a:prstGeom prst="rect">
              <a:avLst/>
            </a:prstGeom>
            <a:noFill/>
            <a:ln w="9525">
              <a:noFill/>
            </a:ln>
          </p:spPr>
          <p:txBody>
            <a:bodyPr anchor="t" anchorCtr="0">
              <a:spAutoFit/>
            </a:bodyPr>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血流动力学检测</a:t>
              </a:r>
              <a:endParaRPr lang="en-US" altLang="zh-CN" sz="2400" dirty="0">
                <a:solidFill>
                  <a:srgbClr val="001D3A"/>
                </a:solidFill>
                <a:latin typeface="微软雅黑" panose="020B0503020204020204" charset="-122"/>
                <a:ea typeface="微软雅黑" panose="020B0503020204020204" charset="-122"/>
              </a:endParaRPr>
            </a:p>
            <a:p>
              <a:pPr eaLnBrk="0" hangingPunct="0">
                <a:lnSpc>
                  <a:spcPct val="150000"/>
                </a:lnSpc>
              </a:pPr>
              <a:r>
                <a:rPr lang="en-US" altLang="zh-CN" sz="2400" dirty="0">
                  <a:solidFill>
                    <a:srgbClr val="001D3A"/>
                  </a:solidFill>
                  <a:latin typeface="微软雅黑" panose="020B0503020204020204" charset="-122"/>
                  <a:ea typeface="微软雅黑" panose="020B0503020204020204" charset="-122"/>
                </a:rPr>
                <a:t>实验室指标检测</a:t>
              </a:r>
              <a:endParaRPr lang="en-US" altLang="zh-CN" sz="2400" dirty="0">
                <a:solidFill>
                  <a:srgbClr val="001D3A"/>
                </a:solidFill>
                <a:latin typeface="微软雅黑" panose="020B0503020204020204" charset="-122"/>
                <a:ea typeface="微软雅黑" panose="020B0503020204020204" charset="-122"/>
              </a:endParaRPr>
            </a:p>
          </p:txBody>
        </p:sp>
        <p:sp>
          <p:nvSpPr>
            <p:cNvPr id="21514" name="圆柱形 69647"/>
            <p:cNvSpPr>
              <a:spLocks noChangeArrowheads="1"/>
            </p:cNvSpPr>
            <p:nvPr/>
          </p:nvSpPr>
          <p:spPr bwMode="auto">
            <a:xfrm>
              <a:off x="529" y="900"/>
              <a:ext cx="1920" cy="444"/>
            </a:xfrm>
            <a:prstGeom prst="can">
              <a:avLst>
                <a:gd name="adj" fmla="val 27866"/>
              </a:avLst>
            </a:prstGeom>
            <a:solidFill>
              <a:schemeClr val="accent1"/>
            </a:solidFill>
            <a:ln w="9525">
              <a:noFill/>
              <a:round/>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rPr>
                <a:t>一般检测</a:t>
              </a:r>
              <a:endParaRPr kumimoji="0" lang="zh-CN" altLang="en-US" sz="24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7899" name="文本框 69649"/>
            <p:cNvSpPr txBox="1"/>
            <p:nvPr/>
          </p:nvSpPr>
          <p:spPr>
            <a:xfrm>
              <a:off x="2621" y="1107"/>
              <a:ext cx="410" cy="550"/>
            </a:xfrm>
            <a:prstGeom prst="rect">
              <a:avLst/>
            </a:prstGeom>
            <a:noFill/>
            <a:ln w="9525">
              <a:noFill/>
            </a:ln>
          </p:spPr>
          <p:txBody>
            <a:bodyPr wrap="square" anchor="t" anchorCtr="0">
              <a:spAutoFit/>
            </a:bodyPr>
            <a:p>
              <a:pPr algn="ctr" eaLnBrk="0" hangingPunct="0"/>
              <a:r>
                <a:rPr lang="en-US" altLang="zh-CN" sz="2400" dirty="0">
                  <a:solidFill>
                    <a:schemeClr val="bg1"/>
                  </a:solidFill>
                  <a:latin typeface="微软雅黑" panose="020B0503020204020204" charset="-122"/>
                  <a:ea typeface="微软雅黑" panose="020B0503020204020204" charset="-122"/>
                </a:rPr>
                <a:t>Text</a:t>
              </a:r>
              <a:endParaRPr lang="en-US" altLang="zh-CN" sz="2400" dirty="0">
                <a:solidFill>
                  <a:schemeClr val="bg1"/>
                </a:solidFill>
                <a:latin typeface="微软雅黑" panose="020B0503020204020204" charset="-122"/>
                <a:ea typeface="微软雅黑" panose="020B0503020204020204" charset="-122"/>
              </a:endParaRPr>
            </a:p>
          </p:txBody>
        </p:sp>
        <p:sp>
          <p:nvSpPr>
            <p:cNvPr id="24590" name="圆柱形 69650"/>
            <p:cNvSpPr/>
            <p:nvPr/>
          </p:nvSpPr>
          <p:spPr>
            <a:xfrm>
              <a:off x="3179" y="900"/>
              <a:ext cx="1920" cy="444"/>
            </a:xfrm>
            <a:prstGeom prst="can">
              <a:avLst>
                <a:gd name="adj" fmla="val 32032"/>
              </a:avLst>
            </a:prstGeom>
            <a:solidFill>
              <a:schemeClr val="accent5"/>
            </a:solidFill>
            <a:ln w="9525">
              <a:noFill/>
            </a:ln>
          </p:spPr>
          <p:txBody>
            <a:bodyPr/>
            <a:p>
              <a:pPr algn="ctr" fontAlgn="base"/>
              <a:r>
                <a:rPr lang="zh-CN" altLang="en-US" sz="2400" b="1" strike="noStrike" noProof="1" dirty="0">
                  <a:latin typeface="微软雅黑" panose="020B0503020204020204" charset="-122"/>
                  <a:ea typeface="微软雅黑" panose="020B0503020204020204" charset="-122"/>
                  <a:cs typeface="+mn-cs"/>
                </a:rPr>
                <a:t>特殊检测</a:t>
              </a:r>
              <a:endParaRPr lang="zh-CN" altLang="en-US" sz="2400" b="1" strike="noStrike" noProof="1" dirty="0">
                <a:latin typeface="微软雅黑" panose="020B0503020204020204" charset="-122"/>
                <a:ea typeface="微软雅黑" panose="020B0503020204020204" charset="-122"/>
              </a:endParaRPr>
            </a:p>
          </p:txBody>
        </p:sp>
        <p:sp>
          <p:nvSpPr>
            <p:cNvPr id="37901" name="文本框 69651"/>
            <p:cNvSpPr txBox="1"/>
            <p:nvPr/>
          </p:nvSpPr>
          <p:spPr>
            <a:xfrm>
              <a:off x="2621" y="3459"/>
              <a:ext cx="410" cy="550"/>
            </a:xfrm>
            <a:prstGeom prst="rect">
              <a:avLst/>
            </a:prstGeom>
            <a:noFill/>
            <a:ln w="9525">
              <a:noFill/>
            </a:ln>
          </p:spPr>
          <p:txBody>
            <a:bodyPr wrap="square" anchor="t" anchorCtr="0">
              <a:spAutoFit/>
            </a:bodyPr>
            <a:p>
              <a:pPr algn="ctr" eaLnBrk="0" hangingPunct="0"/>
              <a:r>
                <a:rPr lang="en-US" altLang="zh-CN" sz="2400" dirty="0">
                  <a:solidFill>
                    <a:schemeClr val="bg1"/>
                  </a:solidFill>
                  <a:latin typeface="微软雅黑" panose="020B0503020204020204" charset="-122"/>
                  <a:ea typeface="微软雅黑" panose="020B0503020204020204" charset="-122"/>
                </a:rPr>
                <a:t>Text</a:t>
              </a:r>
              <a:endParaRPr lang="en-US" altLang="zh-CN" sz="2400" dirty="0">
                <a:solidFill>
                  <a:schemeClr val="bg1"/>
                </a:solidFill>
                <a:latin typeface="微软雅黑" panose="020B0503020204020204" charset="-122"/>
                <a:ea typeface="微软雅黑" panose="020B0503020204020204" charset="-122"/>
              </a:endParaRPr>
            </a:p>
          </p:txBody>
        </p:sp>
      </p:grpSp>
      <p:sp>
        <p:nvSpPr>
          <p:cNvPr id="37902" name="页脚占位符 1"/>
          <p:cNvSpPr>
            <a:spLocks noGrp="1"/>
          </p:cNvSpPr>
          <p:nvPr>
            <p:ph type="ftr" sz="quarter" idx="11"/>
          </p:nvPr>
        </p:nvSpPr>
        <p:spPr>
          <a:xfrm>
            <a:off x="0" y="6356350"/>
            <a:ext cx="4114800" cy="365125"/>
          </a:xfrm>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a:r>
              <a:rPr lang="" altLang="en-US" sz="1200" b="1" dirty="0">
                <a:solidFill>
                  <a:schemeClr val="bg1"/>
                </a:solidFill>
                <a:latin typeface="Verdana" panose="020B0604030504040204" pitchFamily="34" charset="0"/>
                <a:ea typeface="宋体" panose="02010600030101010101" pitchFamily="2" charset="-122"/>
              </a:rPr>
              <a:t>临床医学概论</a:t>
            </a:r>
            <a:endParaRPr lang=""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78849"/>
          <p:cNvSpPr>
            <a:spLocks noGrp="1"/>
          </p:cNvSpPr>
          <p:nvPr>
            <p:ph type="title" idx="4294967295"/>
          </p:nvPr>
        </p:nvSpPr>
        <p:spPr>
          <a:xfrm>
            <a:off x="266700" y="0"/>
            <a:ext cx="10248900" cy="892175"/>
          </a:xfrm>
          <a:ln/>
        </p:spPr>
        <p:txBody>
          <a:bodyPr wrap="square" lIns="91440" tIns="45720" rIns="91440" bIns="45720" anchor="ctr" anchorCtr="0"/>
          <a:p>
            <a:r>
              <a:rPr lang="zh-CN" altLang="en-US" sz="4000" dirty="0">
                <a:solidFill>
                  <a:schemeClr val="bg1"/>
                </a:solidFill>
              </a:rPr>
              <a:t>治疗</a:t>
            </a:r>
            <a:endParaRPr lang="zh-CN" altLang="en-US" sz="4000" dirty="0">
              <a:solidFill>
                <a:schemeClr val="bg1"/>
              </a:solidFill>
            </a:endParaRPr>
          </a:p>
        </p:txBody>
      </p:sp>
      <p:sp>
        <p:nvSpPr>
          <p:cNvPr id="22530" name="燕尾形 78853"/>
          <p:cNvSpPr>
            <a:spLocks noChangeArrowheads="1"/>
          </p:cNvSpPr>
          <p:nvPr/>
        </p:nvSpPr>
        <p:spPr bwMode="auto">
          <a:xfrm>
            <a:off x="596900" y="1012825"/>
            <a:ext cx="10447338" cy="4640263"/>
          </a:xfrm>
          <a:prstGeom prst="chevron">
            <a:avLst>
              <a:gd name="adj" fmla="val 17803"/>
            </a:avLst>
          </a:prstGeom>
          <a:gradFill rotWithShape="1">
            <a:gsLst>
              <a:gs pos="0">
                <a:schemeClr val="accent1"/>
              </a:gs>
              <a:gs pos="100000">
                <a:srgbClr val="73BFDE"/>
              </a:gs>
            </a:gsLst>
            <a:lin ang="0" scaled="1"/>
          </a:gradFill>
          <a:ln w="38100">
            <a:solidFill>
              <a:srgbClr val="EAEAEA"/>
            </a:solidFill>
            <a:miter lim="800000"/>
          </a:ln>
          <a:effectLst>
            <a:outerShdw dist="109250" dir="3267739" algn="ctr" rotWithShape="0">
              <a:srgbClr val="333333">
                <a:alpha val="50000"/>
              </a:srgbClr>
            </a:outerShdw>
          </a:effectLst>
        </p:spPr>
        <p:txBody>
          <a:body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一般紧急处理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补充血容量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积极处理原发病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纠正酸碱平衡失调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应用心血管活性药物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疏通微循环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皮质类固醇激素应用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保护和恢复细胞功能  </a:t>
            </a:r>
            <a:endParaRPr kumimoji="0" lang="zh-CN" altLang="en-US" sz="24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8915" name="页脚占位符 1"/>
          <p:cNvSpPr>
            <a:spLocks noGrp="1"/>
          </p:cNvSpPr>
          <p:nvPr>
            <p:ph type="ftr" sz="quarter" idx="11"/>
          </p:nvPr>
        </p:nvSpPr>
        <p:spPr>
          <a:xfrm>
            <a:off x="0" y="6356350"/>
            <a:ext cx="4114800" cy="365125"/>
          </a:xfrm>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a:r>
              <a:rPr lang="" altLang="en-US" sz="1200" b="1" dirty="0">
                <a:solidFill>
                  <a:schemeClr val="bg1"/>
                </a:solidFill>
                <a:latin typeface="Verdana" panose="020B0604030504040204" pitchFamily="34" charset="0"/>
                <a:ea typeface="宋体" panose="02010600030101010101" pitchFamily="2" charset="-122"/>
              </a:rPr>
              <a:t>临床医学概论</a:t>
            </a:r>
            <a:endParaRPr lang=""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6" y="2114550"/>
            <a:ext cx="7609844" cy="2306948"/>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任务二</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肿瘤</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10241"/>
          <p:cNvSpPr txBox="1"/>
          <p:nvPr/>
        </p:nvSpPr>
        <p:spPr>
          <a:xfrm>
            <a:off x="1943100" y="1228725"/>
            <a:ext cx="8305800" cy="4522788"/>
          </a:xfrm>
          <a:prstGeom prst="rect">
            <a:avLst/>
          </a:prstGeom>
          <a:noFill/>
          <a:ln w="9525">
            <a:noFill/>
          </a:ln>
        </p:spPr>
        <p:txBody>
          <a:bodyPr>
            <a:spAutoFit/>
          </a:bodyPr>
          <a:lstStyle/>
          <a:p>
            <a:pPr marR="0" defTabSz="914400">
              <a:lnSpc>
                <a:spcPct val="150000"/>
              </a:lnSpc>
              <a:buClrTx/>
              <a:buSzTx/>
              <a:defRPr/>
            </a:pPr>
            <a:r>
              <a:rPr kumimoji="0" lang="zh-CN" altLang="en-US" sz="3200" kern="1200" cap="none" spc="0" normalizeH="0" baseline="0" noProof="0" dirty="0">
                <a:latin typeface="微软雅黑" panose="020B0503020204020204" charset="-122"/>
                <a:ea typeface="微软雅黑" panose="020B0503020204020204" charset="-122"/>
                <a:cs typeface="微软雅黑" panose="020B0503020204020204" charset="-122"/>
              </a:rPr>
              <a:t> </a:t>
            </a:r>
            <a:r>
              <a:rPr kumimoji="0" lang="zh-CN" altLang="en-US" sz="3200" b="1" kern="1200" cap="none" spc="0" normalizeH="0" baseline="0" noProof="0" dirty="0">
                <a:latin typeface="微软雅黑" panose="020B0503020204020204" charset="-122"/>
                <a:ea typeface="微软雅黑" panose="020B0503020204020204" charset="-122"/>
                <a:cs typeface="微软雅黑" panose="020B0503020204020204" charset="-122"/>
              </a:rPr>
              <a:t>肿瘤（tumor）</a:t>
            </a:r>
            <a:endParaRPr kumimoji="0" lang="zh-CN" altLang="en-US" sz="32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L="457200" marR="0" indent="-457200" defTabSz="914400">
              <a:lnSpc>
                <a:spcPct val="150000"/>
              </a:lnSpc>
              <a:buClrTx/>
              <a:buSzTx/>
              <a:buFont typeface="Wingdings" panose="05000000000000000000" charset="0"/>
              <a:buChar char="Ø"/>
              <a:defRPr/>
            </a:pPr>
            <a:r>
              <a:rPr kumimoji="0" lang="zh-CN" altLang="en-US" sz="3200" b="1" kern="1200" cap="none" spc="0" normalizeH="0" baseline="0" noProof="0" dirty="0">
                <a:latin typeface="微软雅黑" panose="020B0503020204020204" charset="-122"/>
                <a:ea typeface="微软雅黑" panose="020B0503020204020204" charset="-122"/>
                <a:cs typeface="微软雅黑" panose="020B0503020204020204" charset="-122"/>
                <a:sym typeface="Arial" panose="020B0604020202020204" pitchFamily="34" charset="0"/>
              </a:rPr>
              <a:t>定义：</a:t>
            </a:r>
            <a:r>
              <a:rPr kumimoji="0" lang="zh-CN" altLang="en-US" sz="3200" b="1" kern="1200" cap="none" spc="0" normalizeH="0" baseline="0" noProof="0" dirty="0">
                <a:latin typeface="微软雅黑" panose="020B0503020204020204" charset="-122"/>
                <a:ea typeface="微软雅黑" panose="020B0503020204020204" charset="-122"/>
                <a:cs typeface="微软雅黑" panose="020B0503020204020204" charset="-122"/>
              </a:rPr>
              <a:t>机体在各种致瘤因素作用下，局部组织的细胞在基因水平上失掉了对其生长的正常调控导致异常增生而形成的新生物。</a:t>
            </a:r>
            <a:endParaRPr kumimoji="0" lang="zh-CN" altLang="en-US" sz="3200" b="1" kern="1200" cap="none" spc="0" normalizeH="0" baseline="0" noProof="0" dirty="0">
              <a:latin typeface="微软雅黑" panose="020B0503020204020204" charset="-122"/>
              <a:ea typeface="微软雅黑" panose="020B0503020204020204" charset="-122"/>
              <a:cs typeface="微软雅黑" panose="020B0503020204020204" charset="-122"/>
            </a:endParaRPr>
          </a:p>
          <a:p>
            <a:pPr marL="457200" marR="0" indent="-457200" defTabSz="914400">
              <a:lnSpc>
                <a:spcPct val="150000"/>
              </a:lnSpc>
              <a:buClrTx/>
              <a:buSzTx/>
              <a:buFont typeface="Wingdings" panose="05000000000000000000" charset="0"/>
              <a:buChar char="Ø"/>
              <a:defRPr/>
            </a:pPr>
            <a:r>
              <a:rPr kumimoji="0" lang="zh-CN" altLang="en-US" sz="3200" b="1" kern="1200" cap="none" spc="0" normalizeH="0" baseline="0" noProof="0" dirty="0">
                <a:latin typeface="微软雅黑" panose="020B0503020204020204" charset="-122"/>
                <a:ea typeface="微软雅黑" panose="020B0503020204020204" charset="-122"/>
                <a:cs typeface="微软雅黑" panose="020B0503020204020204" charset="-122"/>
              </a:rPr>
              <a:t>特点：不因病因消除而停止生长，不受机体生理调节，破坏组织和器官。</a:t>
            </a:r>
            <a:endParaRPr kumimoji="0" lang="zh-CN" altLang="en-US" sz="3200" b="1" kern="1200" cap="none" spc="0" normalizeH="0" baseline="0" noProof="0" dirty="0">
              <a:latin typeface="微软雅黑" panose="020B0503020204020204" charset="-122"/>
              <a:ea typeface="微软雅黑" panose="020B0503020204020204" charset="-122"/>
              <a:cs typeface="微软雅黑" panose="020B0503020204020204" charset="-122"/>
            </a:endParaRPr>
          </a:p>
        </p:txBody>
      </p:sp>
      <p:sp>
        <p:nvSpPr>
          <p:cNvPr id="41986" name="标题 61441"/>
          <p:cNvSpPr>
            <a:spLocks noGrp="1"/>
          </p:cNvSpPr>
          <p:nvPr/>
        </p:nvSpPr>
        <p:spPr>
          <a:xfrm>
            <a:off x="0" y="0"/>
            <a:ext cx="7924800" cy="698500"/>
          </a:xfrm>
          <a:prstGeom prst="rect">
            <a:avLst/>
          </a:prstGeom>
          <a:noFill/>
          <a:ln w="9525">
            <a:noFill/>
          </a:ln>
        </p:spPr>
        <p:txBody>
          <a:bodyPr wrap="square" lIns="91440" tIns="45720" rIns="91440" bIns="45720" anchor="ctr" anchorCtr="0"/>
          <a:p>
            <a:pPr>
              <a:lnSpc>
                <a:spcPct val="90000"/>
              </a:lnSpc>
            </a:pPr>
            <a:r>
              <a:rPr lang="zh-CN" altLang="en-US" sz="4000" dirty="0">
                <a:solidFill>
                  <a:schemeClr val="bg1"/>
                </a:solidFill>
                <a:latin typeface="黑体" panose="02010609060101010101" charset="-122"/>
                <a:ea typeface="黑体" panose="02010609060101010101" charset="-122"/>
              </a:rPr>
              <a:t>任务二   肿 瘤</a:t>
            </a:r>
            <a:endParaRPr lang="zh-CN" altLang="en-US" sz="4000" dirty="0">
              <a:solidFill>
                <a:schemeClr val="bg1"/>
              </a:solidFill>
              <a:latin typeface="黑体" panose="02010609060101010101" charset="-122"/>
              <a:ea typeface="黑体" panose="02010609060101010101" charset="-122"/>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12289"/>
          <p:cNvSpPr>
            <a:spLocks noGrp="1"/>
          </p:cNvSpPr>
          <p:nvPr>
            <p:ph type="title" idx="4294967295"/>
          </p:nvPr>
        </p:nvSpPr>
        <p:spPr>
          <a:xfrm>
            <a:off x="2600325" y="701675"/>
            <a:ext cx="10515600" cy="1325563"/>
          </a:xfrm>
          <a:ln/>
        </p:spPr>
        <p:txBody>
          <a:bodyPr wrap="square" lIns="92075" tIns="46038" rIns="92075" bIns="46038" anchor="ctr" anchorCtr="0"/>
          <a:p>
            <a:r>
              <a:rPr lang="zh-CN" altLang="en-US" dirty="0">
                <a:solidFill>
                  <a:schemeClr val="accent1"/>
                </a:solidFill>
              </a:rPr>
              <a:t>我国恶性肿瘤的发病情况</a:t>
            </a:r>
            <a:r>
              <a:rPr lang="zh-CN" altLang="en-US" dirty="0">
                <a:solidFill>
                  <a:schemeClr val="accent1"/>
                </a:solidFill>
                <a:latin typeface="Times New Roman" panose="02020603050405020304" pitchFamily="18" charset="0"/>
              </a:rPr>
              <a:t> </a:t>
            </a:r>
            <a:endParaRPr lang="zh-CN" altLang="en-US" dirty="0">
              <a:solidFill>
                <a:schemeClr val="accent1"/>
              </a:solidFill>
              <a:latin typeface="Times New Roman" panose="02020603050405020304" pitchFamily="18" charset="0"/>
            </a:endParaRPr>
          </a:p>
        </p:txBody>
      </p:sp>
      <p:sp>
        <p:nvSpPr>
          <p:cNvPr id="43010" name="文本占位符 12290"/>
          <p:cNvSpPr>
            <a:spLocks noGrp="1"/>
          </p:cNvSpPr>
          <p:nvPr>
            <p:ph idx="4294967295"/>
          </p:nvPr>
        </p:nvSpPr>
        <p:spPr>
          <a:xfrm>
            <a:off x="1265238" y="1895475"/>
            <a:ext cx="10515600" cy="4351338"/>
          </a:xfrm>
          <a:ln/>
        </p:spPr>
        <p:txBody>
          <a:bodyPr wrap="square" lIns="92075" tIns="46038" rIns="92075" bIns="46038" anchor="t" anchorCtr="0"/>
          <a:p>
            <a:pPr>
              <a:buClr>
                <a:srgbClr val="00B0F0"/>
              </a:buClr>
              <a:buFont typeface="Wingdings" panose="05000000000000000000" charset="0"/>
              <a:buChar char="u"/>
            </a:pPr>
            <a:r>
              <a:rPr lang="zh-CN" altLang="en-US" dirty="0"/>
              <a:t>每年平均约有</a:t>
            </a:r>
            <a:r>
              <a:rPr lang="en-US" altLang="zh-CN" dirty="0">
                <a:latin typeface="Times New Roman" panose="02020603050405020304" pitchFamily="18" charset="0"/>
              </a:rPr>
              <a:t>200</a:t>
            </a:r>
            <a:r>
              <a:rPr lang="zh-CN" altLang="en-US" dirty="0"/>
              <a:t>万人新患癌症，每年约有</a:t>
            </a:r>
            <a:r>
              <a:rPr lang="en-US" altLang="zh-CN" dirty="0">
                <a:latin typeface="Times New Roman" panose="02020603050405020304" pitchFamily="18" charset="0"/>
              </a:rPr>
              <a:t>150</a:t>
            </a:r>
            <a:r>
              <a:rPr lang="zh-CN" altLang="en-US" dirty="0"/>
              <a:t>万人死于癌症</a:t>
            </a:r>
            <a:r>
              <a:rPr lang="zh-CN" altLang="en-US" dirty="0">
                <a:latin typeface="Times New Roman" panose="02020603050405020304" pitchFamily="18" charset="0"/>
              </a:rPr>
              <a:t> </a:t>
            </a:r>
            <a:endParaRPr lang="zh-CN" altLang="en-US" dirty="0">
              <a:latin typeface="Times New Roman" panose="02020603050405020304" pitchFamily="18" charset="0"/>
            </a:endParaRPr>
          </a:p>
          <a:p>
            <a:pPr>
              <a:buClr>
                <a:srgbClr val="00B0F0"/>
              </a:buClr>
              <a:buFont typeface="Wingdings" panose="05000000000000000000" charset="0"/>
              <a:buChar char="u"/>
            </a:pPr>
            <a:r>
              <a:rPr lang="zh-CN" altLang="en-US" dirty="0"/>
              <a:t>恶性肿瘤已成为常见死亡原因。</a:t>
            </a:r>
            <a:endParaRPr lang="zh-CN" altLang="en-US" dirty="0"/>
          </a:p>
          <a:p>
            <a:pPr>
              <a:buClr>
                <a:srgbClr val="00B0F0"/>
              </a:buClr>
              <a:buFont typeface="Wingdings" panose="05000000000000000000" charset="0"/>
              <a:buChar char="u"/>
            </a:pPr>
            <a:endParaRPr lang="zh-CN" altLang="en-US" dirty="0"/>
          </a:p>
          <a:p>
            <a:pPr>
              <a:buClr>
                <a:srgbClr val="00B0F0"/>
              </a:buClr>
              <a:buFont typeface="Wingdings" panose="05000000000000000000" charset="0"/>
              <a:buChar char="u"/>
            </a:pPr>
            <a:r>
              <a:rPr lang="zh-CN" altLang="en-US" dirty="0"/>
              <a:t>男性常见恶性肿瘤：肺、胃、食管、肝、</a:t>
            </a:r>
            <a:r>
              <a:rPr lang="zh-CN" altLang="en-US" dirty="0">
                <a:latin typeface="Times New Roman" panose="02020603050405020304" pitchFamily="18" charset="0"/>
              </a:rPr>
              <a:t> </a:t>
            </a:r>
            <a:r>
              <a:rPr lang="zh-CN" altLang="en-US" dirty="0"/>
              <a:t>肠。</a:t>
            </a:r>
            <a:endParaRPr lang="zh-CN" altLang="en-US" dirty="0"/>
          </a:p>
          <a:p>
            <a:pPr>
              <a:buClr>
                <a:srgbClr val="00B0F0"/>
              </a:buClr>
              <a:buFont typeface="Wingdings" panose="05000000000000000000" charset="0"/>
              <a:buChar char="u"/>
            </a:pPr>
            <a:r>
              <a:rPr lang="zh-CN" altLang="en-US" dirty="0"/>
              <a:t>女性：胃、宫颈、食管、肝、肺、乳腺。</a:t>
            </a:r>
            <a:endParaRPr lang="zh-CN" altLang="en-US" dirty="0"/>
          </a:p>
          <a:p>
            <a:pPr>
              <a:buClr>
                <a:srgbClr val="00B0F0"/>
              </a:buClr>
              <a:buFont typeface="Wingdings" panose="05000000000000000000" charset="0"/>
              <a:buChar char="u"/>
            </a:pPr>
            <a:r>
              <a:rPr lang="zh-CN" altLang="en-US" dirty="0"/>
              <a:t>城市：肺，胃，肝，肠，乳腺</a:t>
            </a:r>
            <a:endParaRPr lang="zh-CN" altLang="en-US" dirty="0"/>
          </a:p>
          <a:p>
            <a:pPr>
              <a:buClr>
                <a:srgbClr val="00B0F0"/>
              </a:buClr>
              <a:buFont typeface="Wingdings" panose="05000000000000000000" charset="0"/>
              <a:buChar char="u"/>
            </a:pPr>
            <a:r>
              <a:rPr lang="zh-CN" altLang="en-US" dirty="0"/>
              <a:t>农村：胃，肝，肺，食管，肠</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5361"/>
          <p:cNvSpPr>
            <a:spLocks noGrp="1"/>
          </p:cNvSpPr>
          <p:nvPr>
            <p:ph type="title" idx="4294967295"/>
          </p:nvPr>
        </p:nvSpPr>
        <p:spPr>
          <a:xfrm>
            <a:off x="2200275" y="692150"/>
            <a:ext cx="7791450" cy="1143000"/>
          </a:xfrm>
          <a:ln/>
        </p:spPr>
        <p:txBody>
          <a:bodyPr wrap="square" lIns="92075" tIns="46038" rIns="92075" bIns="46038" anchor="ctr" anchorCtr="0"/>
          <a:p>
            <a:pPr algn="ctr"/>
            <a:r>
              <a:rPr lang="zh-CN" altLang="en-US" sz="3200" dirty="0"/>
              <a:t>肿瘤发病率</a:t>
            </a:r>
            <a:endParaRPr lang="zh-CN" altLang="en-US" sz="3200" dirty="0"/>
          </a:p>
        </p:txBody>
      </p:sp>
      <p:graphicFrame>
        <p:nvGraphicFramePr>
          <p:cNvPr id="15363" name="内容占位符 15362"/>
          <p:cNvGraphicFramePr>
            <a:graphicFrameLocks noGrp="1"/>
          </p:cNvGraphicFramePr>
          <p:nvPr>
            <p:ph idx="4294967295"/>
          </p:nvPr>
        </p:nvGraphicFramePr>
        <p:xfrm>
          <a:off x="1770063" y="1597025"/>
          <a:ext cx="8704263" cy="4114800"/>
        </p:xfrm>
        <a:graphic>
          <a:graphicData uri="http://schemas.openxmlformats.org/drawingml/2006/table">
            <a:tbl>
              <a:tblPr/>
              <a:tblGrid>
                <a:gridCol w="1698625"/>
                <a:gridCol w="3469640"/>
                <a:gridCol w="3535680"/>
              </a:tblGrid>
              <a:tr h="685800">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男性</a:t>
                      </a:r>
                      <a:endParaRPr lang="zh-CN" altLang="en-US"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女性</a:t>
                      </a:r>
                      <a:endParaRPr lang="zh-CN" altLang="en-US"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乳癌</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非常罕见</a:t>
                      </a:r>
                      <a:endParaRPr lang="zh-CN" altLang="en-US"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8</a:t>
                      </a:r>
                      <a:r>
                        <a:rPr lang="zh-CN" altLang="en-US" b="1"/>
                        <a:t>人中有一名（</a:t>
                      </a:r>
                      <a:r>
                        <a:rPr lang="en-US" altLang="zh-CN" b="1"/>
                        <a:t>13%</a:t>
                      </a:r>
                      <a:r>
                        <a:rPr lang="zh-CN" altLang="en-US" b="1"/>
                        <a:t>）</a:t>
                      </a:r>
                      <a:endParaRPr lang="zh-CN" altLang="en-US"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前列腺癌</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6</a:t>
                      </a:r>
                      <a:r>
                        <a:rPr lang="zh-CN" altLang="en-US" b="1"/>
                        <a:t>人中有一名（</a:t>
                      </a:r>
                      <a:r>
                        <a:rPr lang="en-US" altLang="zh-CN" b="1"/>
                        <a:t>16%</a:t>
                      </a:r>
                      <a:r>
                        <a:rPr lang="zh-CN" altLang="en-US" b="1"/>
                        <a:t>）</a:t>
                      </a:r>
                      <a:endParaRPr lang="zh-CN" altLang="en-US"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latin typeface="微软雅黑" panose="020B0503020204020204" charset="-122"/>
                          <a:ea typeface="微软雅黑" panose="020B0503020204020204" charset="-122"/>
                        </a:rPr>
                        <a:t>             </a:t>
                      </a:r>
                      <a:r>
                        <a:rPr lang="en-US" altLang="zh-CN" b="1"/>
                        <a:t>---</a:t>
                      </a:r>
                      <a:endParaRPr lang="zh-CN" altLang="en-US"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大肠癌</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18</a:t>
                      </a:r>
                      <a:r>
                        <a:rPr lang="zh-CN" altLang="en-US" b="1"/>
                        <a:t>人中有一名（</a:t>
                      </a:r>
                      <a:r>
                        <a:rPr lang="en-US" altLang="zh-CN" b="1"/>
                        <a:t>6%</a:t>
                      </a:r>
                      <a:r>
                        <a:rPr lang="zh-CN" altLang="en-US" b="1"/>
                        <a:t>）</a:t>
                      </a:r>
                      <a:endParaRPr lang="zh-CN" altLang="en-US"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18</a:t>
                      </a:r>
                      <a:r>
                        <a:rPr lang="zh-CN" altLang="en-US" b="1"/>
                        <a:t>人中有一名（</a:t>
                      </a:r>
                      <a:r>
                        <a:rPr lang="en-US" altLang="zh-CN" b="1"/>
                        <a:t>6%</a:t>
                      </a:r>
                      <a:r>
                        <a:rPr lang="zh-CN" altLang="en-US" b="1"/>
                        <a:t>）</a:t>
                      </a:r>
                      <a:endParaRPr lang="zh-CN" altLang="en-US"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肺癌</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12</a:t>
                      </a:r>
                      <a:r>
                        <a:rPr lang="zh-CN" altLang="en-US" b="1"/>
                        <a:t>人中有一名（</a:t>
                      </a:r>
                      <a:r>
                        <a:rPr lang="en-US" altLang="zh-CN" b="1"/>
                        <a:t>8%</a:t>
                      </a:r>
                      <a:r>
                        <a:rPr lang="zh-CN" altLang="en-US" b="1"/>
                        <a:t>）</a:t>
                      </a:r>
                      <a:endParaRPr lang="zh-CN" altLang="en-US"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18</a:t>
                      </a:r>
                      <a:r>
                        <a:rPr lang="zh-CN" altLang="en-US" b="1"/>
                        <a:t>人中有一名（</a:t>
                      </a:r>
                      <a:r>
                        <a:rPr lang="en-US" altLang="zh-CN" b="1"/>
                        <a:t>6%</a:t>
                      </a:r>
                      <a:r>
                        <a:rPr lang="zh-CN" altLang="en-US" b="1"/>
                        <a:t>）</a:t>
                      </a:r>
                      <a:endParaRPr lang="zh-CN" altLang="en-US"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a:t>所有部位</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2</a:t>
                      </a:r>
                      <a:r>
                        <a:rPr lang="zh-CN" altLang="en-US" b="1"/>
                        <a:t>人中有一名（</a:t>
                      </a:r>
                      <a:r>
                        <a:rPr lang="en-US" altLang="zh-CN" b="1"/>
                        <a:t>50%</a:t>
                      </a:r>
                      <a:r>
                        <a:rPr lang="zh-CN" altLang="en-US" b="1"/>
                        <a:t>）</a:t>
                      </a:r>
                      <a:endParaRPr lang="zh-CN" altLang="en-US"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b="1"/>
                        <a:t>3</a:t>
                      </a:r>
                      <a:r>
                        <a:rPr lang="zh-CN" altLang="en-US" b="1"/>
                        <a:t>人中有一名（</a:t>
                      </a:r>
                      <a:r>
                        <a:rPr lang="en-US" altLang="zh-CN" b="1"/>
                        <a:t>33%</a:t>
                      </a:r>
                      <a:r>
                        <a:rPr lang="zh-CN" altLang="en-US" b="1"/>
                        <a:t>）</a:t>
                      </a:r>
                      <a:endParaRPr lang="zh-CN" altLang="en-US"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25601"/>
          <p:cNvSpPr/>
          <p:nvPr/>
        </p:nvSpPr>
        <p:spPr>
          <a:xfrm>
            <a:off x="0" y="120650"/>
            <a:ext cx="4775200" cy="584200"/>
          </a:xfrm>
          <a:prstGeom prst="rect">
            <a:avLst/>
          </a:prstGeom>
        </p:spPr>
        <p:txBody>
          <a:bodyPr vert="horz" wrap="square" lIns="91440" tIns="45720" rIns="91440" bIns="45720" rtlCol="0" anchor="ctr">
            <a:normAutofit fontScale="90000" lnSpcReduction="10000"/>
          </a:bodyPr>
          <a:p>
            <a:pPr lvl="0" algn="l" fontAlgn="auto">
              <a:lnSpc>
                <a:spcPct val="90000"/>
              </a:lnSpc>
              <a:buClrTx/>
              <a:buSzTx/>
              <a:buFontTx/>
            </a:pPr>
            <a:r>
              <a:rPr lang="zh-CN" altLang="en-US" sz="4000" strike="noStrike" noProof="1" dirty="0">
                <a:solidFill>
                  <a:schemeClr val="bg1"/>
                </a:solidFill>
                <a:latin typeface="黑体" panose="02010609060101010101" charset="-122"/>
                <a:ea typeface="黑体" panose="02010609060101010101" charset="-122"/>
                <a:cs typeface="黑体" panose="02010609060101010101" charset="-122"/>
                <a:sym typeface="+mn-ea"/>
              </a:rPr>
              <a:t> </a:t>
            </a:r>
            <a:r>
              <a:rPr lang="zh-CN" altLang="en-US" sz="4000" strike="noStrike" noProof="1" dirty="0">
                <a:solidFill>
                  <a:schemeClr val="bg1"/>
                </a:solidFill>
                <a:latin typeface="黑体" panose="02010609060101010101" charset="-122"/>
                <a:ea typeface="黑体" panose="02010609060101010101" charset="-122"/>
                <a:cs typeface="黑体" panose="02010609060101010101" charset="-122"/>
                <a:sym typeface="+mn-ea"/>
              </a:rPr>
              <a:t>一、</a:t>
            </a:r>
            <a:r>
              <a:rPr lang="zh-CN" altLang="en-US" sz="4000" strike="noStrike" noProof="1" dirty="0">
                <a:solidFill>
                  <a:schemeClr val="bg1"/>
                </a:solidFill>
                <a:latin typeface="黑体" panose="02010609060101010101" charset="-122"/>
                <a:ea typeface="黑体" panose="02010609060101010101" charset="-122"/>
                <a:cs typeface="黑体" panose="02010609060101010101" charset="-122"/>
                <a:sym typeface="+mn-ea"/>
              </a:rPr>
              <a:t>病因及发病机制</a:t>
            </a:r>
            <a:endParaRPr lang="zh-CN" altLang="en-US" sz="4000" strike="noStrike" noProof="1"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25603" name="文本框 25602"/>
          <p:cNvSpPr txBox="1"/>
          <p:nvPr/>
        </p:nvSpPr>
        <p:spPr>
          <a:xfrm>
            <a:off x="2638425" y="1736725"/>
            <a:ext cx="7213600" cy="3784600"/>
          </a:xfrm>
          <a:prstGeom prst="rect">
            <a:avLst/>
          </a:prstGeom>
          <a:noFill/>
          <a:ln w="9525">
            <a:noFill/>
          </a:ln>
        </p:spPr>
        <p:txBody>
          <a:bodyPr wrap="square">
            <a:spAutoFit/>
          </a:bodyPr>
          <a:p>
            <a:pPr>
              <a:lnSpc>
                <a:spcPct val="150000"/>
              </a:lnSpc>
            </a:pPr>
            <a:r>
              <a:rPr lang="zh-CN" altLang="en-US" sz="3200" b="1"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恶性肿瘤的病因尚未完全被了解。</a:t>
            </a:r>
            <a:endParaRPr lang="zh-CN" altLang="en-US" sz="3200" b="1"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b="1" noProof="1" dirty="0">
                <a:latin typeface="微软雅黑" panose="020B0503020204020204" charset="-122"/>
                <a:ea typeface="微软雅黑" panose="020B0503020204020204" charset="-122"/>
                <a:cs typeface="微软雅黑" panose="020B0503020204020204" charset="-122"/>
              </a:rPr>
              <a:t>（一）外界因素</a:t>
            </a:r>
            <a:endParaRPr lang="zh-CN" altLang="en-US" sz="3200" b="1" noProof="1"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noProof="1" dirty="0">
                <a:latin typeface="微软雅黑" panose="020B0503020204020204" charset="-122"/>
                <a:ea typeface="微软雅黑" panose="020B0503020204020204" charset="-122"/>
                <a:cs typeface="微软雅黑" panose="020B0503020204020204" charset="-122"/>
              </a:rPr>
              <a:t>  </a:t>
            </a:r>
            <a:r>
              <a:rPr lang="en-US" altLang="zh-CN" sz="3200" b="1" noProof="1" dirty="0">
                <a:latin typeface="微软雅黑" panose="020B0503020204020204" charset="-122"/>
                <a:ea typeface="微软雅黑" panose="020B0503020204020204" charset="-122"/>
                <a:cs typeface="微软雅黑" panose="020B0503020204020204" charset="-122"/>
              </a:rPr>
              <a:t>1.</a:t>
            </a:r>
            <a:r>
              <a:rPr lang="zh-CN" altLang="en-US" sz="3200" b="1" noProof="1" dirty="0">
                <a:latin typeface="微软雅黑" panose="020B0503020204020204" charset="-122"/>
                <a:ea typeface="微软雅黑" panose="020B0503020204020204" charset="-122"/>
                <a:cs typeface="微软雅黑" panose="020B0503020204020204" charset="-122"/>
              </a:rPr>
              <a:t>化学因素</a:t>
            </a:r>
            <a:endParaRPr lang="zh-CN" altLang="en-US" sz="3200" b="1" noProof="1"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b="1" noProof="1" dirty="0">
                <a:latin typeface="微软雅黑" panose="020B0503020204020204" charset="-122"/>
                <a:ea typeface="微软雅黑" panose="020B0503020204020204" charset="-122"/>
                <a:cs typeface="微软雅黑" panose="020B0503020204020204" charset="-122"/>
              </a:rPr>
              <a:t>  </a:t>
            </a:r>
            <a:r>
              <a:rPr lang="en-US" altLang="zh-CN" sz="3200" b="1" noProof="1" dirty="0">
                <a:latin typeface="微软雅黑" panose="020B0503020204020204" charset="-122"/>
                <a:ea typeface="微软雅黑" panose="020B0503020204020204" charset="-122"/>
                <a:cs typeface="微软雅黑" panose="020B0503020204020204" charset="-122"/>
              </a:rPr>
              <a:t>2.</a:t>
            </a:r>
            <a:r>
              <a:rPr lang="zh-CN" altLang="en-US" sz="3200" b="1" noProof="1" dirty="0">
                <a:latin typeface="微软雅黑" panose="020B0503020204020204" charset="-122"/>
                <a:ea typeface="微软雅黑" panose="020B0503020204020204" charset="-122"/>
                <a:cs typeface="微软雅黑" panose="020B0503020204020204" charset="-122"/>
              </a:rPr>
              <a:t>物理因素</a:t>
            </a:r>
            <a:endParaRPr lang="zh-CN" altLang="en-US" sz="3200" b="1" noProof="1"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b="1" noProof="1" dirty="0">
                <a:latin typeface="微软雅黑" panose="020B0503020204020204" charset="-122"/>
                <a:ea typeface="微软雅黑" panose="020B0503020204020204" charset="-122"/>
                <a:cs typeface="微软雅黑" panose="020B0503020204020204" charset="-122"/>
              </a:rPr>
              <a:t>  </a:t>
            </a:r>
            <a:r>
              <a:rPr lang="en-US" altLang="zh-CN" sz="3200" b="1" noProof="1" dirty="0">
                <a:latin typeface="微软雅黑" panose="020B0503020204020204" charset="-122"/>
                <a:ea typeface="微软雅黑" panose="020B0503020204020204" charset="-122"/>
                <a:cs typeface="微软雅黑" panose="020B0503020204020204" charset="-122"/>
              </a:rPr>
              <a:t>3.</a:t>
            </a:r>
            <a:r>
              <a:rPr lang="zh-CN" altLang="en-US" sz="3200" b="1" noProof="1" dirty="0">
                <a:latin typeface="微软雅黑" panose="020B0503020204020204" charset="-122"/>
                <a:ea typeface="微软雅黑" panose="020B0503020204020204" charset="-122"/>
                <a:cs typeface="微软雅黑" panose="020B0503020204020204" charset="-122"/>
              </a:rPr>
              <a:t>生物因素</a:t>
            </a:r>
            <a:endParaRPr lang="zh-CN" altLang="en-US" sz="3200" b="1" noProof="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barn(inVertical)">
                                      <p:cBhvr>
                                        <p:cTn id="12"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26625"/>
          <p:cNvSpPr>
            <a:spLocks noGrp="1"/>
          </p:cNvSpPr>
          <p:nvPr>
            <p:ph type="title" idx="4294967295"/>
          </p:nvPr>
        </p:nvSpPr>
        <p:spPr>
          <a:xfrm>
            <a:off x="4073525" y="882650"/>
            <a:ext cx="7772400" cy="1143000"/>
          </a:xfrm>
          <a:ln/>
        </p:spPr>
        <p:txBody>
          <a:bodyPr wrap="square" lIns="92075" tIns="46038" rIns="92075" bIns="46038" anchor="ctr" anchorCtr="0"/>
          <a:p>
            <a:r>
              <a:rPr lang="en-US" altLang="zh-CN" sz="4000" dirty="0">
                <a:solidFill>
                  <a:schemeClr val="accent1"/>
                </a:solidFill>
                <a:sym typeface="Arial" panose="020B0604020202020204" pitchFamily="34" charset="0"/>
              </a:rPr>
              <a:t>1.</a:t>
            </a:r>
            <a:r>
              <a:rPr lang="zh-CN" altLang="en-US" sz="4000" dirty="0">
                <a:solidFill>
                  <a:schemeClr val="accent1"/>
                </a:solidFill>
                <a:sym typeface="Arial" panose="020B0604020202020204" pitchFamily="34" charset="0"/>
              </a:rPr>
              <a:t>化学</a:t>
            </a:r>
            <a:r>
              <a:rPr lang="zh-CN" altLang="en-US" sz="4000" dirty="0">
                <a:solidFill>
                  <a:schemeClr val="accent1"/>
                </a:solidFill>
              </a:rPr>
              <a:t>致癌因素</a:t>
            </a:r>
            <a:endParaRPr lang="zh-CN" altLang="en-US" sz="4000" dirty="0">
              <a:solidFill>
                <a:schemeClr val="accent1"/>
              </a:solidFill>
            </a:endParaRPr>
          </a:p>
        </p:txBody>
      </p:sp>
      <p:sp>
        <p:nvSpPr>
          <p:cNvPr id="46082" name="文本占位符 26626"/>
          <p:cNvSpPr>
            <a:spLocks noGrp="1"/>
          </p:cNvSpPr>
          <p:nvPr>
            <p:ph idx="4294967295"/>
          </p:nvPr>
        </p:nvSpPr>
        <p:spPr>
          <a:xfrm>
            <a:off x="1443038" y="2143125"/>
            <a:ext cx="9551987" cy="4114800"/>
          </a:xfrm>
          <a:ln/>
        </p:spPr>
        <p:txBody>
          <a:bodyPr wrap="square" lIns="92075" tIns="46038" rIns="92075" bIns="46038" anchor="t" anchorCtr="0"/>
          <a:p>
            <a:pPr>
              <a:lnSpc>
                <a:spcPct val="150000"/>
              </a:lnSpc>
              <a:buClr>
                <a:srgbClr val="4472C4"/>
              </a:buClr>
              <a:buFont typeface="Wingdings" panose="05000000000000000000" charset="0"/>
              <a:buChar char="u"/>
            </a:pPr>
            <a:r>
              <a:rPr lang="en-US" altLang="zh-CN" dirty="0">
                <a:latin typeface="微软雅黑" panose="020B0503020204020204" charset="-122"/>
                <a:ea typeface="微软雅黑" panose="020B0503020204020204" charset="-122"/>
              </a:rPr>
              <a:t>200</a:t>
            </a:r>
            <a:r>
              <a:rPr lang="zh-CN" altLang="en-US" dirty="0">
                <a:latin typeface="微软雅黑" panose="020B0503020204020204" charset="-122"/>
                <a:ea typeface="微软雅黑" panose="020B0503020204020204" charset="-122"/>
              </a:rPr>
              <a:t>年前，英国医生</a:t>
            </a:r>
            <a:r>
              <a:rPr lang="en-US" altLang="zh-CN" dirty="0">
                <a:latin typeface="微软雅黑" panose="020B0503020204020204" charset="-122"/>
                <a:ea typeface="微软雅黑" panose="020B0503020204020204" charset="-122"/>
              </a:rPr>
              <a:t>Pott</a:t>
            </a:r>
            <a:r>
              <a:rPr lang="zh-CN" altLang="en-US" dirty="0">
                <a:latin typeface="微软雅黑" panose="020B0503020204020204" charset="-122"/>
                <a:ea typeface="微软雅黑" panose="020B0503020204020204" charset="-122"/>
              </a:rPr>
              <a:t>发现扫烟囱工人的癌于多年接触煤烟灰和沥青有关。</a:t>
            </a:r>
            <a:endParaRPr lang="zh-CN" altLang="en-US" dirty="0">
              <a:latin typeface="微软雅黑" panose="020B0503020204020204" charset="-122"/>
              <a:ea typeface="微软雅黑" panose="020B0503020204020204" charset="-122"/>
            </a:endParaRPr>
          </a:p>
          <a:p>
            <a:pPr>
              <a:lnSpc>
                <a:spcPct val="150000"/>
              </a:lnSpc>
              <a:buClr>
                <a:srgbClr val="4472C4"/>
              </a:buClr>
              <a:buFont typeface="Wingdings" panose="05000000000000000000" charset="0"/>
              <a:buChar char="u"/>
            </a:pPr>
            <a:r>
              <a:rPr lang="en-US" altLang="zh-CN" dirty="0">
                <a:latin typeface="微软雅黑" panose="020B0503020204020204" charset="-122"/>
                <a:ea typeface="微软雅黑" panose="020B0503020204020204" charset="-122"/>
              </a:rPr>
              <a:t>20</a:t>
            </a:r>
            <a:r>
              <a:rPr lang="zh-CN" altLang="en-US" dirty="0">
                <a:latin typeface="微软雅黑" panose="020B0503020204020204" charset="-122"/>
                <a:ea typeface="微软雅黑" panose="020B0503020204020204" charset="-122"/>
              </a:rPr>
              <a:t>世纪初，日本人三极和市川用煤焦油涂兔子的耳朵诱发皮肤癌（动物模型），目前证明有</a:t>
            </a:r>
            <a:r>
              <a:rPr lang="en-US" altLang="zh-CN" dirty="0">
                <a:latin typeface="微软雅黑" panose="020B0503020204020204" charset="-122"/>
                <a:ea typeface="微软雅黑" panose="020B0503020204020204" charset="-122"/>
              </a:rPr>
              <a:t>1000</a:t>
            </a:r>
            <a:r>
              <a:rPr lang="zh-CN" altLang="en-US" dirty="0">
                <a:latin typeface="微软雅黑" panose="020B0503020204020204" charset="-122"/>
                <a:ea typeface="微软雅黑" panose="020B0503020204020204" charset="-122"/>
              </a:rPr>
              <a:t>种化学物质能诱发动物肿瘤。</a:t>
            </a:r>
            <a:endParaRPr lang="zh-CN" altLang="en-US" dirty="0">
              <a:latin typeface="微软雅黑" panose="020B0503020204020204" charset="-122"/>
              <a:ea typeface="微软雅黑" panose="020B0503020204020204" charset="-122"/>
            </a:endParaRPr>
          </a:p>
          <a:p>
            <a:endParaRPr lang="zh-CN" altLang="en-US" dirty="0">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问诊与常见</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症状</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体格</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40000"/>
            <a:chOff x="1397186" y="3857714"/>
            <a:chExt cx="4225649" cy="549605"/>
          </a:xfrm>
        </p:grpSpPr>
        <p:sp>
          <p:nvSpPr>
            <p:cNvPr id="24" name="_14"/>
            <p:cNvSpPr txBox="1">
              <a:spLocks noChangeArrowheads="1"/>
            </p:cNvSpPr>
            <p:nvPr>
              <p:custDataLst>
                <p:tags r:id="rId9"/>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实验室</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诊断方法与</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病历书写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五</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循环系统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custDataLst>
              <p:tags r:id="rId20"/>
            </p:custDataLst>
          </p:nvPr>
        </p:nvGrpSpPr>
        <p:grpSpPr>
          <a:xfrm>
            <a:off x="4008027" y="4401427"/>
            <a:ext cx="3498580" cy="540000"/>
            <a:chOff x="1397186" y="3857714"/>
            <a:chExt cx="4225649" cy="549605"/>
          </a:xfrm>
        </p:grpSpPr>
        <p:sp>
          <p:nvSpPr>
            <p:cNvPr id="41" name="_14"/>
            <p:cNvSpPr txBox="1">
              <a:spLocks noChangeArrowheads="1"/>
            </p:cNvSpPr>
            <p:nvPr>
              <p:custDataLst>
                <p:tags r:id="rId21"/>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custDataLst>
                <p:tags r:id="rId22"/>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custDataLst>
              <p:tags r:id="rId23"/>
            </p:custDataLst>
          </p:nvPr>
        </p:nvGrpSpPr>
        <p:grpSpPr>
          <a:xfrm>
            <a:off x="7990840" y="4372610"/>
            <a:ext cx="3698875" cy="539750"/>
            <a:chOff x="1397186" y="3857714"/>
            <a:chExt cx="4055189" cy="549605"/>
          </a:xfrm>
        </p:grpSpPr>
        <p:sp>
          <p:nvSpPr>
            <p:cNvPr id="5" name="_14"/>
            <p:cNvSpPr txBox="1">
              <a:spLocks noChangeArrowheads="1"/>
            </p:cNvSpPr>
            <p:nvPr>
              <p:custDataLst>
                <p:tags r:id="rId2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custDataLst>
                <p:tags r:id="rId25"/>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泌尿与生殖系统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27649"/>
          <p:cNvSpPr>
            <a:spLocks noGrp="1"/>
          </p:cNvSpPr>
          <p:nvPr>
            <p:ph type="title" idx="4294967295"/>
          </p:nvPr>
        </p:nvSpPr>
        <p:spPr>
          <a:xfrm>
            <a:off x="4419600" y="630238"/>
            <a:ext cx="7772400" cy="1143000"/>
          </a:xfrm>
          <a:ln/>
        </p:spPr>
        <p:txBody>
          <a:bodyPr wrap="square" lIns="92075" tIns="46038" rIns="92075" bIns="46038" anchor="ctr" anchorCtr="0"/>
          <a:p>
            <a:r>
              <a:rPr lang="en-US" altLang="zh-CN" sz="4000" dirty="0">
                <a:solidFill>
                  <a:schemeClr val="accent1"/>
                </a:solidFill>
                <a:sym typeface="Arial" panose="020B0604020202020204" pitchFamily="34" charset="0"/>
              </a:rPr>
              <a:t>1.化学致癌因素</a:t>
            </a:r>
            <a:endParaRPr lang="en-US" altLang="zh-CN" sz="4000" dirty="0">
              <a:solidFill>
                <a:schemeClr val="accent1"/>
              </a:solidFill>
              <a:sym typeface="Arial" panose="020B0604020202020204" pitchFamily="34" charset="0"/>
            </a:endParaRPr>
          </a:p>
        </p:txBody>
      </p:sp>
      <p:sp>
        <p:nvSpPr>
          <p:cNvPr id="31747" name="文本占位符 27650"/>
          <p:cNvSpPr>
            <a:spLocks noGrp="1"/>
          </p:cNvSpPr>
          <p:nvPr>
            <p:ph idx="4294967295"/>
          </p:nvPr>
        </p:nvSpPr>
        <p:spPr>
          <a:xfrm>
            <a:off x="1062038" y="1630363"/>
            <a:ext cx="11129963" cy="4895850"/>
          </a:xfrm>
        </p:spPr>
        <p:txBody>
          <a:bodyPr wrap="square" lIns="92075" tIns="46038" rIns="92075" bIns="46038" rtlCol="0" anchor="t">
            <a:normAutofit fontScale="90000"/>
          </a:bodyPr>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A</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、烷化剂</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生物学作用类似</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X</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射线可致癌变、突变和畸变。如有机农药，环氧乙烷，苯，消毒剂、灭菌剂等可致造血器官肿瘤及肺癌等。</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B</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、多环芳香烃类化合物</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苯丙芘、沥青、煤焦油，易致皮肤癌与肺癌</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C</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、氨基偶氮类</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为染料类（纺织品、食品、饮料）易诱发膀胱癌，肝癌</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28673"/>
          <p:cNvSpPr>
            <a:spLocks noGrp="1"/>
          </p:cNvSpPr>
          <p:nvPr>
            <p:ph type="title" idx="4294967295"/>
          </p:nvPr>
        </p:nvSpPr>
        <p:spPr>
          <a:xfrm>
            <a:off x="4283075" y="661988"/>
            <a:ext cx="7772400" cy="1143000"/>
          </a:xfrm>
          <a:ln/>
        </p:spPr>
        <p:txBody>
          <a:bodyPr wrap="square" lIns="92075" tIns="46038" rIns="92075" bIns="46038" anchor="ctr" anchorCtr="0"/>
          <a:p>
            <a:r>
              <a:rPr lang="en-US" altLang="zh-CN" sz="4000" dirty="0">
                <a:solidFill>
                  <a:schemeClr val="accent1"/>
                </a:solidFill>
                <a:sym typeface="Arial" panose="020B0604020202020204" pitchFamily="34" charset="0"/>
              </a:rPr>
              <a:t>1.化学致癌因素</a:t>
            </a:r>
            <a:endParaRPr lang="en-US" altLang="zh-CN" sz="4000" dirty="0">
              <a:solidFill>
                <a:schemeClr val="accent1"/>
              </a:solidFill>
              <a:sym typeface="Arial" panose="020B0604020202020204" pitchFamily="34" charset="0"/>
            </a:endParaRPr>
          </a:p>
        </p:txBody>
      </p:sp>
      <p:sp>
        <p:nvSpPr>
          <p:cNvPr id="32771" name="文本占位符 28674"/>
          <p:cNvSpPr>
            <a:spLocks noGrp="1"/>
          </p:cNvSpPr>
          <p:nvPr>
            <p:ph idx="4294967295"/>
          </p:nvPr>
        </p:nvSpPr>
        <p:spPr>
          <a:xfrm>
            <a:off x="577850" y="933450"/>
            <a:ext cx="11614150" cy="4625975"/>
          </a:xfrm>
        </p:spPr>
        <p:txBody>
          <a:bodyPr wrap="square" lIns="92075" tIns="46038" rIns="92075" bIns="46038" rtlCol="0" anchor="t">
            <a:normAutofit/>
          </a:bodyPr>
          <a:p>
            <a:pPr marL="0" marR="0" lvl="0" indent="0" algn="l" defTabSz="914400" rtl="0" eaLnBrk="1" fontAlgn="auto" latinLnBrk="0" hangingPunct="1">
              <a:lnSpc>
                <a:spcPct val="150000"/>
              </a:lnSpc>
              <a:spcBef>
                <a:spcPts val="1000"/>
              </a:spcBef>
              <a:spcAft>
                <a:spcPct val="0"/>
              </a:spcAft>
              <a:buClr>
                <a:srgbClr val="4472C4"/>
              </a:buClr>
              <a:buSzTx/>
              <a:buFont typeface="Wingdings" panose="05000000000000000000" charset="0"/>
              <a:buNone/>
            </a:pP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D</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、亚硝胺类，与食管癌，胃癌和肝癌发生有关</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E</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、真菌毒素和植物毒素、黄曲霉素（</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B1</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B2</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），苏铁素，黄樟素等</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F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、生活嗜好物，香烟、槟榔等</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Ｇ、其它  </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金属致癌剂（铬、砷）</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皮肤癌；某些药物、矿物。</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29697"/>
          <p:cNvSpPr>
            <a:spLocks noGrp="1"/>
          </p:cNvSpPr>
          <p:nvPr>
            <p:ph type="title" idx="4294967295"/>
          </p:nvPr>
        </p:nvSpPr>
        <p:spPr>
          <a:xfrm>
            <a:off x="3473450" y="461963"/>
            <a:ext cx="10515600" cy="1325562"/>
          </a:xfrm>
          <a:ln/>
        </p:spPr>
        <p:txBody>
          <a:bodyPr wrap="square" lIns="92075" tIns="46038" rIns="92075" bIns="46038" anchor="ctr" anchorCtr="0"/>
          <a:p>
            <a:r>
              <a:rPr lang="en-US" altLang="zh-CN" sz="4000" dirty="0">
                <a:solidFill>
                  <a:schemeClr val="accent1"/>
                </a:solidFill>
              </a:rPr>
              <a:t>2.生活方式导致的肿瘤</a:t>
            </a:r>
            <a:endParaRPr lang="en-US" altLang="zh-CN" sz="4000" dirty="0">
              <a:solidFill>
                <a:schemeClr val="accent1"/>
              </a:solidFill>
            </a:endParaRPr>
          </a:p>
        </p:txBody>
      </p:sp>
      <p:sp>
        <p:nvSpPr>
          <p:cNvPr id="33795" name="文本占位符 29698"/>
          <p:cNvSpPr>
            <a:spLocks noGrp="1"/>
          </p:cNvSpPr>
          <p:nvPr>
            <p:ph idx="4294967295"/>
          </p:nvPr>
        </p:nvSpPr>
        <p:spPr>
          <a:xfrm>
            <a:off x="828675" y="1536700"/>
            <a:ext cx="11363325" cy="4686300"/>
          </a:xfrm>
        </p:spPr>
        <p:txBody>
          <a:bodyPr wrap="square" lIns="92075" tIns="46038" rIns="92075" bIns="46038" rtlCol="0" anchor="t">
            <a:normAutofit fontScale="90000"/>
          </a:bodyPr>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烟叶：（肺，胰腺，膀胱，肾）</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饮食：硝酸盐，亚硝酸盐，低维生素</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C</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，真菌毒素（胃，肝）</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高脂，低纤维，煎或烤焙食物（大肠，胰腺，乳腺，前列腺，卵巢，子宫内膜）</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烟与酒（口腔，食管）</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烟与石棉：生产烟，石棉，铀矿（肺，呼吸道）</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rPr>
              <a:t>酒与病毒（肝）</a:t>
            </a: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eaLnBrk="1" fontAlgn="auto" latinLnBrk="0" hangingPunct="1">
              <a:lnSpc>
                <a:spcPct val="150000"/>
              </a:lnSpc>
              <a:spcBef>
                <a:spcPts val="1000"/>
              </a:spcBef>
              <a:spcAft>
                <a:spcPct val="0"/>
              </a:spcAft>
              <a:buClr>
                <a:srgbClr val="4472C4"/>
              </a:buClr>
              <a:buSzTx/>
              <a:buFont typeface="Wingdings" panose="05000000000000000000" charset="0"/>
              <a:buChar char="u"/>
            </a:pPr>
            <a:endPar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30721"/>
          <p:cNvSpPr/>
          <p:nvPr/>
        </p:nvSpPr>
        <p:spPr>
          <a:xfrm>
            <a:off x="896938" y="1247775"/>
            <a:ext cx="8612187" cy="4400550"/>
          </a:xfrm>
          <a:prstGeom prst="rect">
            <a:avLst/>
          </a:prstGeom>
          <a:noFill/>
          <a:ln w="9525">
            <a:noFill/>
          </a:ln>
        </p:spPr>
        <p:txBody>
          <a:bodyPr wrap="square" lIns="92075" tIns="46038" rIns="92075" bIns="46038" anchor="t" anchorCtr="0"/>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1.遗传因素：无直接证据，有遗传易感性。</a:t>
            </a:r>
            <a:endParaRPr lang="en-US" altLang="zh-CN" sz="2800" dirty="0">
              <a:latin typeface="微软雅黑" panose="020B0503020204020204" charset="-122"/>
              <a:ea typeface="微软雅黑" panose="020B0503020204020204" charset="-122"/>
            </a:endParaRPr>
          </a:p>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2.内分泌因素：雌激素、催乳素、生长激素。</a:t>
            </a:r>
            <a:endParaRPr lang="en-US" altLang="zh-CN" sz="2800" dirty="0">
              <a:latin typeface="微软雅黑" panose="020B0503020204020204" charset="-122"/>
              <a:ea typeface="微软雅黑" panose="020B0503020204020204" charset="-122"/>
            </a:endParaRPr>
          </a:p>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3.免疫因素：免疫监视失效 免疫缺陷</a:t>
            </a:r>
            <a:endParaRPr lang="en-US" altLang="zh-CN" sz="2800" dirty="0">
              <a:latin typeface="微软雅黑" panose="020B0503020204020204" charset="-122"/>
              <a:ea typeface="微软雅黑" panose="020B0503020204020204" charset="-122"/>
            </a:endParaRPr>
          </a:p>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4.胚胎残存组织：畸胎瘤，胚胎癌等。</a:t>
            </a:r>
            <a:endParaRPr lang="en-US" altLang="zh-CN" sz="2800" dirty="0">
              <a:latin typeface="微软雅黑" panose="020B0503020204020204" charset="-122"/>
              <a:ea typeface="微软雅黑" panose="020B0503020204020204" charset="-122"/>
            </a:endParaRPr>
          </a:p>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5.精神因素：影响抵抗癌症侵袭的免疫力</a:t>
            </a:r>
            <a:endParaRPr lang="en-US" altLang="zh-CN" sz="28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40961"/>
          <p:cNvSpPr>
            <a:spLocks noGrp="1"/>
          </p:cNvSpPr>
          <p:nvPr>
            <p:ph type="title" idx="4294967295"/>
          </p:nvPr>
        </p:nvSpPr>
        <p:spPr>
          <a:xfrm>
            <a:off x="0" y="157163"/>
            <a:ext cx="8229600" cy="601663"/>
          </a:xfrm>
        </p:spPr>
        <p:txBody>
          <a:bodyPr wrap="square" lIns="91440" tIns="45720" rIns="91440" bIns="45720" rtlCol="0" anchor="ctr">
            <a:normAutofit fontScale="90000"/>
          </a:bodyPr>
          <a:p>
            <a:pPr marL="0" marR="0" lvl="0" indent="0" algn="l" defTabSz="914400" rtl="0" eaLnBrk="1" fontAlgn="auto" latinLnBrk="0" hangingPunct="1">
              <a:lnSpc>
                <a:spcPct val="90000"/>
              </a:lnSpc>
              <a:spcBef>
                <a:spcPct val="0"/>
              </a:spcBef>
              <a:spcAft>
                <a:spcPct val="0"/>
              </a:spcAft>
              <a:buClrTx/>
              <a:buSzTx/>
              <a:buFontTx/>
              <a:buNone/>
            </a:pPr>
            <a:r>
              <a:rPr kumimoji="0" lang="zh-CN" altLang="en-US" sz="4000" b="0" i="0" u="none" strike="noStrike" kern="1200" cap="none" spc="0" normalizeH="0" baseline="0" noProof="1" dirty="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二、临床表现 </a:t>
            </a:r>
            <a:endParaRPr kumimoji="0" lang="zh-CN" altLang="en-US" sz="4000" b="0" i="0" u="none" strike="noStrike" kern="1200" cap="none" spc="0" normalizeH="0" baseline="0" noProof="1" dirty="0">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51202" name="文本占位符 40962"/>
          <p:cNvSpPr>
            <a:spLocks noGrp="1"/>
          </p:cNvSpPr>
          <p:nvPr>
            <p:ph idx="4294967295"/>
          </p:nvPr>
        </p:nvSpPr>
        <p:spPr>
          <a:xfrm>
            <a:off x="1693863" y="1670050"/>
            <a:ext cx="9504362" cy="3886200"/>
          </a:xfrm>
          <a:ln/>
        </p:spPr>
        <p:txBody>
          <a:bodyPr wrap="square" lIns="92075" tIns="46038" rIns="92075" bIns="46038" anchor="t" anchorCtr="0"/>
          <a:p>
            <a:pPr>
              <a:lnSpc>
                <a:spcPct val="150000"/>
              </a:lnSpc>
              <a:buClr>
                <a:srgbClr val="4472C4"/>
              </a:buClr>
              <a:buFont typeface="Wingdings" panose="05000000000000000000" charset="0"/>
              <a:buChar char="u"/>
            </a:pPr>
            <a:r>
              <a:rPr lang="en-US" altLang="zh-CN" dirty="0">
                <a:latin typeface="微软雅黑" panose="020B0503020204020204" charset="-122"/>
                <a:ea typeface="微软雅黑" panose="020B0503020204020204" charset="-122"/>
              </a:rPr>
              <a:t>肿瘤因其细胞成分、发生部位和发展程度有所不同，可呈现多种多样的临床表现。</a:t>
            </a:r>
            <a:endParaRPr lang="en-US" altLang="zh-CN" dirty="0">
              <a:latin typeface="微软雅黑" panose="020B0503020204020204" charset="-122"/>
              <a:ea typeface="微软雅黑" panose="020B0503020204020204" charset="-122"/>
            </a:endParaRPr>
          </a:p>
          <a:p>
            <a:pPr>
              <a:lnSpc>
                <a:spcPct val="150000"/>
              </a:lnSpc>
              <a:buClr>
                <a:srgbClr val="4472C4"/>
              </a:buClr>
              <a:buFont typeface="Wingdings" panose="05000000000000000000" charset="0"/>
              <a:buChar char="u"/>
            </a:pPr>
            <a:r>
              <a:rPr lang="en-US" altLang="zh-CN" dirty="0">
                <a:latin typeface="微软雅黑" panose="020B0503020204020204" charset="-122"/>
                <a:ea typeface="微软雅黑" panose="020B0503020204020204" charset="-122"/>
              </a:rPr>
              <a:t>早期肿瘤很少有症状不明显，肿瘤发展后表现就比较显著。</a:t>
            </a:r>
            <a:endParaRPr lang="en-US" altLang="zh-CN" dirty="0">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框 46081"/>
          <p:cNvSpPr/>
          <p:nvPr/>
        </p:nvSpPr>
        <p:spPr>
          <a:xfrm>
            <a:off x="2057400" y="1143000"/>
            <a:ext cx="8153400" cy="4154488"/>
          </a:xfrm>
          <a:prstGeom prst="rect">
            <a:avLst/>
          </a:prstGeom>
          <a:noFill/>
          <a:ln w="9525">
            <a:noFill/>
          </a:ln>
        </p:spPr>
        <p:txBody>
          <a:bodyPr wrap="square" lIns="92075" tIns="46038" rIns="92075" bIns="46038" anchor="t" anchorCtr="0"/>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（一）全身症状</a:t>
            </a:r>
            <a:endParaRPr lang="en-US" altLang="zh-CN" sz="2800" dirty="0">
              <a:latin typeface="微软雅黑" panose="020B0503020204020204" charset="-122"/>
              <a:ea typeface="微软雅黑" panose="020B0503020204020204" charset="-122"/>
            </a:endParaRPr>
          </a:p>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良性及早期恶性肿瘤：多无全身症状。</a:t>
            </a:r>
            <a:endParaRPr lang="en-US" altLang="zh-CN" sz="2800" dirty="0">
              <a:latin typeface="微软雅黑" panose="020B0503020204020204" charset="-122"/>
              <a:ea typeface="微软雅黑" panose="020B0503020204020204" charset="-122"/>
            </a:endParaRPr>
          </a:p>
          <a:p>
            <a:pPr marL="228600" indent="-228600">
              <a:lnSpc>
                <a:spcPct val="150000"/>
              </a:lnSpc>
              <a:spcBef>
                <a:spcPts val="1000"/>
              </a:spcBef>
              <a:buClr>
                <a:srgbClr val="4472C4"/>
              </a:buClr>
              <a:buFont typeface="Wingdings" panose="05000000000000000000" charset="0"/>
              <a:buChar char="u"/>
            </a:pPr>
            <a:r>
              <a:rPr lang="en-US" altLang="zh-CN" sz="2800" dirty="0">
                <a:latin typeface="微软雅黑" panose="020B0503020204020204" charset="-122"/>
                <a:ea typeface="微软雅黑" panose="020B0503020204020204" charset="-122"/>
              </a:rPr>
              <a:t>中晚期恶性肿瘤：贫血、低热、消瘦、乏力、恶病质等。</a:t>
            </a:r>
            <a:endParaRPr lang="en-US" altLang="zh-CN" sz="28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strips(upLeft)">
                                      <p:cBhvr>
                                        <p:cTn id="7" dur="5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文本框 41986"/>
          <p:cNvSpPr/>
          <p:nvPr/>
        </p:nvSpPr>
        <p:spPr>
          <a:xfrm>
            <a:off x="500063" y="627063"/>
            <a:ext cx="11212513" cy="5418138"/>
          </a:xfrm>
          <a:prstGeom prst="rect">
            <a:avLst/>
          </a:prstGeom>
        </p:spPr>
        <p:txBody>
          <a:bodyPr vert="horz" wrap="square" lIns="92075" tIns="46038" rIns="92075" bIns="46038" rtlCol="0" anchor="t">
            <a:normAutofit fontScale="70000"/>
          </a:bodyPr>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（一）局部表现</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1.</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肿块：主要表现。</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lvl="0" algn="l" fontAlgn="auto">
              <a:lnSpc>
                <a:spcPct val="150000"/>
              </a:lnSpc>
              <a:spcBef>
                <a:spcPts val="1000"/>
              </a:spcBef>
              <a:buClr>
                <a:srgbClr val="4472C4"/>
              </a:buClr>
              <a:buSzTx/>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位于体表</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常为第一症状。</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lvl="0" algn="l" fontAlgn="auto">
              <a:lnSpc>
                <a:spcPct val="150000"/>
              </a:lnSpc>
              <a:spcBef>
                <a:spcPts val="1000"/>
              </a:spcBef>
              <a:buClr>
                <a:srgbClr val="4472C4"/>
              </a:buClr>
              <a:buSzTx/>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位于内脏</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脏器受压，空腔器官梗阻。   </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2.</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疼痛：早期不明显，进展期后出现疼痛。</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3.</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溃疡：继发坏死或感染而致溃烂。</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4.</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出血：肿瘤破溃致血管破裂出血。</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5.</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梗阻：阻塞腔道引起梗阻。</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a:p>
            <a:pPr marL="228600" lvl="0" indent="-228600" algn="l" fontAlgn="auto">
              <a:lnSpc>
                <a:spcPct val="150000"/>
              </a:lnSpc>
              <a:spcBef>
                <a:spcPts val="1000"/>
              </a:spcBef>
              <a:buClr>
                <a:srgbClr val="4472C4"/>
              </a:buClr>
              <a:buSzTx/>
              <a:buFont typeface="Wingdings" panose="05000000000000000000" charset="0"/>
              <a:buChar char="u"/>
            </a:pP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  </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6.</a:t>
            </a:r>
            <a:r>
              <a:rPr lang="en-US" altLang="zh-CN" sz="2800" strike="noStrike" noProof="1" dirty="0">
                <a:latin typeface="微软雅黑" panose="020B0503020204020204" charset="-122"/>
                <a:ea typeface="微软雅黑" panose="020B0503020204020204" charset="-122"/>
                <a:cs typeface="微软雅黑" panose="020B0503020204020204" charset="-122"/>
                <a:sym typeface="+mn-ea"/>
              </a:rPr>
              <a:t>转移症状：淋巴转移、全身转移等。</a:t>
            </a:r>
            <a:endParaRPr lang="en-US" altLang="zh-CN" sz="2800" strike="noStrike" noProof="1" dirty="0">
              <a:latin typeface="微软雅黑" panose="020B0503020204020204" charset="-122"/>
              <a:ea typeface="微软雅黑" panose="020B0503020204020204" charset="-122"/>
              <a:cs typeface="微软雅黑" panose="020B0503020204020204" charset="-122"/>
              <a:sym typeface="+mn-ea"/>
            </a:endParaRPr>
          </a:p>
        </p:txBody>
      </p:sp>
      <p:pic>
        <p:nvPicPr>
          <p:cNvPr id="53250" name="内容占位符 43010" descr="gai2"/>
          <p:cNvPicPr>
            <a:picLocks noGrp="1" noChangeAspect="1"/>
          </p:cNvPicPr>
          <p:nvPr>
            <p:ph idx="4294967295"/>
          </p:nvPr>
        </p:nvPicPr>
        <p:blipFill>
          <a:blip r:embed="rId1"/>
          <a:stretch>
            <a:fillRect/>
          </a:stretch>
        </p:blipFill>
        <p:spPr>
          <a:xfrm>
            <a:off x="7686675" y="989013"/>
            <a:ext cx="4119563" cy="4967287"/>
          </a:xfr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500" fill="hold"/>
                                        <p:tgtEl>
                                          <p:spTgt spid="41987"/>
                                        </p:tgtEl>
                                        <p:attrNameLst>
                                          <p:attrName>ppt_w</p:attrName>
                                        </p:attrNameLst>
                                      </p:cBhvr>
                                      <p:tavLst>
                                        <p:tav tm="0">
                                          <p:val>
                                            <p:fltVal val="0.000000"/>
                                          </p:val>
                                        </p:tav>
                                        <p:tav tm="100000">
                                          <p:val>
                                            <p:strVal val="#ppt_w"/>
                                          </p:val>
                                        </p:tav>
                                      </p:tavLst>
                                    </p:anim>
                                    <p:anim calcmode="lin" valueType="num">
                                      <p:cBhvr>
                                        <p:cTn id="8" dur="500" fill="hold"/>
                                        <p:tgtEl>
                                          <p:spTgt spid="419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45057"/>
          <p:cNvSpPr>
            <a:spLocks noGrp="1"/>
          </p:cNvSpPr>
          <p:nvPr>
            <p:ph type="ctrTitle" idx="4294967295"/>
          </p:nvPr>
        </p:nvSpPr>
        <p:spPr>
          <a:xfrm>
            <a:off x="581025" y="4486275"/>
            <a:ext cx="2505075" cy="1028700"/>
          </a:xfrm>
          <a:ln/>
        </p:spPr>
        <p:txBody>
          <a:bodyPr wrap="square" lIns="92075" tIns="46038" rIns="92075" bIns="46038" anchor="ctr" anchorCtr="0"/>
          <a:lstStyle>
            <a:lvl1pPr lvl="0">
              <a:buClrTx/>
              <a:buSzTx/>
              <a:buFontTx/>
              <a:defRPr/>
            </a:lvl1pPr>
          </a:lstStyle>
          <a:p>
            <a:pPr lvl="0" defTabSz="914400" fontAlgn="base"/>
            <a:r>
              <a:rPr lang="zh-CN" altLang="en-US" sz="3600" dirty="0"/>
              <a:t>颈部肿瘤</a:t>
            </a:r>
            <a:endParaRPr lang="zh-CN" altLang="en-US" sz="3600" dirty="0"/>
          </a:p>
        </p:txBody>
      </p:sp>
      <p:sp>
        <p:nvSpPr>
          <p:cNvPr id="54274" name="副标题 45058"/>
          <p:cNvSpPr>
            <a:spLocks noGrp="1"/>
          </p:cNvSpPr>
          <p:nvPr>
            <p:ph type="subTitle" idx="4294967295"/>
          </p:nvPr>
        </p:nvSpPr>
        <p:spPr>
          <a:xfrm>
            <a:off x="8932863" y="4594225"/>
            <a:ext cx="2968625" cy="704850"/>
          </a:xfrm>
          <a:ln/>
        </p:spPr>
        <p:txBody>
          <a:bodyPr wrap="square" lIns="92075" tIns="46038" rIns="92075" bIns="46038" anchor="ctr" anchorCtr="0"/>
          <a:lstStyle>
            <a:lvl1pPr marL="0" lvl="0" indent="0" algn="ctr">
              <a:buClrTx/>
              <a:buSzTx/>
              <a:buFont typeface="Arial" panose="020B0604020202020204" pitchFamily="34" charset="0"/>
              <a:defRPr/>
            </a:lvl1pPr>
            <a:lvl2pPr marL="457200" lvl="1" indent="0" algn="ctr">
              <a:buClrTx/>
              <a:buSzTx/>
              <a:buFont typeface="Arial" panose="020B0604020202020204" pitchFamily="34" charset="0"/>
              <a:defRPr/>
            </a:lvl2pPr>
            <a:lvl3pPr marL="914400" lvl="2" indent="0" algn="ctr">
              <a:buClrTx/>
              <a:buSzTx/>
              <a:buFont typeface="Arial" panose="020B0604020202020204" pitchFamily="34" charset="0"/>
              <a:defRPr/>
            </a:lvl3pPr>
            <a:lvl4pPr marL="1371600" lvl="3" indent="0" algn="ctr">
              <a:buClrTx/>
              <a:buSzTx/>
              <a:buFont typeface="Arial" panose="020B0604020202020204" pitchFamily="34" charset="0"/>
              <a:defRPr/>
            </a:lvl4pPr>
            <a:lvl5pPr marL="1828800" lvl="4" indent="0" algn="ctr">
              <a:buClrTx/>
              <a:buSzTx/>
              <a:buFont typeface="Arial" panose="020B0604020202020204" pitchFamily="34" charset="0"/>
              <a:defRPr/>
            </a:lvl5pPr>
          </a:lstStyle>
          <a:p>
            <a:pPr marL="0" lvl="0" indent="-228600" algn="l" defTabSz="914400" fontAlgn="base">
              <a:spcBef>
                <a:spcPct val="0"/>
              </a:spcBef>
              <a:buNone/>
            </a:pPr>
            <a:r>
              <a:rPr lang="zh-CN" altLang="en-US" sz="3600" dirty="0"/>
              <a:t>下颌腺肿瘤</a:t>
            </a:r>
            <a:endParaRPr lang="zh-CN" altLang="en-US" sz="3600" dirty="0"/>
          </a:p>
        </p:txBody>
      </p:sp>
      <p:pic>
        <p:nvPicPr>
          <p:cNvPr id="54275" name="图片 45059" descr="頸部腫瘤"/>
          <p:cNvPicPr>
            <a:picLocks noChangeAspect="1"/>
          </p:cNvPicPr>
          <p:nvPr/>
        </p:nvPicPr>
        <p:blipFill>
          <a:blip r:embed="rId1"/>
          <a:stretch>
            <a:fillRect/>
          </a:stretch>
        </p:blipFill>
        <p:spPr>
          <a:xfrm>
            <a:off x="358775" y="1722438"/>
            <a:ext cx="3762375" cy="2620962"/>
          </a:xfrm>
          <a:prstGeom prst="rect">
            <a:avLst/>
          </a:prstGeom>
          <a:noFill/>
          <a:ln w="9525">
            <a:noFill/>
          </a:ln>
        </p:spPr>
      </p:pic>
      <p:pic>
        <p:nvPicPr>
          <p:cNvPr id="54276" name="图片 45060" descr="下頷腺腫瘤 "/>
          <p:cNvPicPr>
            <a:picLocks noChangeAspect="1"/>
          </p:cNvPicPr>
          <p:nvPr/>
        </p:nvPicPr>
        <p:blipFill>
          <a:blip r:embed="rId2"/>
          <a:stretch>
            <a:fillRect/>
          </a:stretch>
        </p:blipFill>
        <p:spPr>
          <a:xfrm>
            <a:off x="8008938" y="1722438"/>
            <a:ext cx="3890962" cy="2620962"/>
          </a:xfrm>
          <a:prstGeom prst="rect">
            <a:avLst/>
          </a:prstGeom>
          <a:noFill/>
          <a:ln w="9525">
            <a:noFill/>
          </a:ln>
        </p:spPr>
      </p:pic>
      <p:pic>
        <p:nvPicPr>
          <p:cNvPr id="54277" name="图片 44035" descr="鼻腔腫瘤"/>
          <p:cNvPicPr>
            <a:picLocks noChangeAspect="1"/>
          </p:cNvPicPr>
          <p:nvPr/>
        </p:nvPicPr>
        <p:blipFill>
          <a:blip r:embed="rId3">
            <a:lum bright="-12000"/>
          </a:blip>
          <a:stretch>
            <a:fillRect/>
          </a:stretch>
        </p:blipFill>
        <p:spPr>
          <a:xfrm>
            <a:off x="4010025" y="1722438"/>
            <a:ext cx="3998913" cy="2620962"/>
          </a:xfrm>
          <a:prstGeom prst="rect">
            <a:avLst/>
          </a:prstGeom>
          <a:noFill/>
          <a:ln w="9525">
            <a:noFill/>
          </a:ln>
        </p:spPr>
      </p:pic>
      <p:sp>
        <p:nvSpPr>
          <p:cNvPr id="54278" name="标题 44033"/>
          <p:cNvSpPr>
            <a:spLocks noGrp="1"/>
          </p:cNvSpPr>
          <p:nvPr/>
        </p:nvSpPr>
        <p:spPr>
          <a:xfrm>
            <a:off x="4659313" y="4486275"/>
            <a:ext cx="2513012" cy="1139825"/>
          </a:xfrm>
          <a:prstGeom prst="rect">
            <a:avLst/>
          </a:prstGeom>
          <a:noFill/>
          <a:ln w="9525">
            <a:noFill/>
          </a:ln>
        </p:spPr>
        <p:txBody>
          <a:bodyPr wrap="square" lIns="92075" tIns="46038" rIns="92075" bIns="46038" anchor="ctr" anchorCtr="0"/>
          <a:p>
            <a:pPr>
              <a:lnSpc>
                <a:spcPct val="90000"/>
              </a:lnSpc>
            </a:pPr>
            <a:r>
              <a:rPr lang="zh-CN" altLang="en-US" sz="3600" dirty="0">
                <a:latin typeface="黑体" panose="02010609060101010101" charset="-122"/>
                <a:ea typeface="黑体" panose="02010609060101010101" charset="-122"/>
              </a:rPr>
              <a:t>鼻腔肿瘤</a:t>
            </a:r>
            <a:endParaRPr lang="zh-CN" altLang="en-US" sz="3600" dirty="0">
              <a:latin typeface="黑体" panose="02010609060101010101" charset="-122"/>
              <a:ea typeface="黑体" panose="0201060906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47105"/>
          <p:cNvSpPr>
            <a:spLocks noGrp="1"/>
          </p:cNvSpPr>
          <p:nvPr>
            <p:ph type="title" idx="4294967295"/>
          </p:nvPr>
        </p:nvSpPr>
        <p:spPr>
          <a:xfrm>
            <a:off x="3390900" y="604838"/>
            <a:ext cx="8229600" cy="865187"/>
          </a:xfrm>
          <a:ln/>
        </p:spPr>
        <p:txBody>
          <a:bodyPr wrap="square" lIns="92075" tIns="46038" rIns="92075" bIns="46038" anchor="ctr" anchorCtr="0"/>
          <a:p>
            <a:r>
              <a:rPr lang="zh-CN" altLang="en-US" dirty="0">
                <a:solidFill>
                  <a:schemeClr val="accent1"/>
                </a:solidFill>
                <a:latin typeface="Times New Roman" panose="02020603050405020304" pitchFamily="18" charset="0"/>
                <a:ea typeface="华文中宋" panose="02010600040101010101" pitchFamily="2" charset="-122"/>
              </a:rPr>
              <a:t>良性肿瘤的临床特点</a:t>
            </a:r>
            <a:endParaRPr lang="zh-CN" altLang="en-US" dirty="0">
              <a:solidFill>
                <a:schemeClr val="accent1"/>
              </a:solidFill>
              <a:latin typeface="Times New Roman" panose="02020603050405020304" pitchFamily="18" charset="0"/>
              <a:ea typeface="华文中宋" panose="02010600040101010101" pitchFamily="2" charset="-122"/>
            </a:endParaRPr>
          </a:p>
        </p:txBody>
      </p:sp>
      <p:sp>
        <p:nvSpPr>
          <p:cNvPr id="55298" name="文本占位符 47106"/>
          <p:cNvSpPr>
            <a:spLocks noGrp="1"/>
          </p:cNvSpPr>
          <p:nvPr>
            <p:ph idx="4294967295"/>
          </p:nvPr>
        </p:nvSpPr>
        <p:spPr>
          <a:xfrm>
            <a:off x="290513" y="1470025"/>
            <a:ext cx="11696700" cy="5184775"/>
          </a:xfrm>
          <a:ln/>
        </p:spPr>
        <p:txBody>
          <a:bodyPr wrap="square" lIns="92075" tIns="46038" rIns="92075" bIns="46038" anchor="t" anchorCtr="0"/>
          <a:p>
            <a:pPr algn="just">
              <a:lnSpc>
                <a:spcPct val="120000"/>
              </a:lnSpc>
              <a:spcBef>
                <a:spcPct val="50000"/>
              </a:spcBef>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良性肿瘤瘤体生长缓慢，从生长部位向四周呈膨胀性均匀生长，随着瘤体不断增大，可推开、挤压邻近组织器官。肿瘤四周有结缔组织增生形成包膜，因而与周围组织之间有明显界限。</a:t>
            </a:r>
            <a:endParaRPr lang="zh-CN" altLang="en-US" sz="2400" dirty="0">
              <a:latin typeface="微软雅黑" panose="020B0503020204020204" charset="-122"/>
              <a:ea typeface="微软雅黑" panose="020B0503020204020204" charset="-122"/>
            </a:endParaRPr>
          </a:p>
          <a:p>
            <a:pPr algn="just">
              <a:lnSpc>
                <a:spcPct val="120000"/>
              </a:lnSpc>
              <a:spcBef>
                <a:spcPct val="50000"/>
              </a:spcBef>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临床检查多为园形或椭园形，表面光滑、活动，对人体一般无大的影响，唯在重要器官（颅内、胸腔内）也可威胁生命。</a:t>
            </a:r>
            <a:endParaRPr lang="zh-CN" altLang="en-US" sz="2400" dirty="0">
              <a:latin typeface="微软雅黑" panose="020B0503020204020204" charset="-122"/>
              <a:ea typeface="微软雅黑" panose="020B0503020204020204" charset="-122"/>
            </a:endParaRPr>
          </a:p>
          <a:p>
            <a:pPr algn="just">
              <a:lnSpc>
                <a:spcPct val="120000"/>
              </a:lnSpc>
              <a:spcBef>
                <a:spcPct val="50000"/>
              </a:spcBef>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少数良性肿痛可发生癌变。某些良性肿瘤如子宫肌瘤可引起出血，胰腺β细胞瘤引起低血糖综合征，对人体影响也相当严重。</a:t>
            </a:r>
            <a:endParaRPr lang="zh-CN" altLang="en-US" sz="2400" dirty="0">
              <a:latin typeface="微软雅黑" panose="020B0503020204020204" charset="-122"/>
              <a:ea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48129"/>
          <p:cNvSpPr>
            <a:spLocks noGrp="1"/>
          </p:cNvSpPr>
          <p:nvPr>
            <p:ph type="title" idx="4294967295"/>
          </p:nvPr>
        </p:nvSpPr>
        <p:spPr>
          <a:xfrm>
            <a:off x="3402013" y="865188"/>
            <a:ext cx="8229600" cy="987425"/>
          </a:xfrm>
          <a:ln/>
        </p:spPr>
        <p:txBody>
          <a:bodyPr wrap="square" lIns="92075" tIns="46038" rIns="92075" bIns="46038" anchor="ctr" anchorCtr="0"/>
          <a:p>
            <a:r>
              <a:rPr lang="zh-CN" altLang="en-US" dirty="0">
                <a:solidFill>
                  <a:schemeClr val="accent1"/>
                </a:solidFill>
                <a:latin typeface="Times New Roman" panose="02020603050405020304" pitchFamily="18" charset="0"/>
                <a:ea typeface="华文中宋" panose="02010600040101010101" pitchFamily="2" charset="-122"/>
                <a:sym typeface="Arial" panose="020B0604020202020204" pitchFamily="34" charset="0"/>
              </a:rPr>
              <a:t>恶性肿瘤的临床特点</a:t>
            </a:r>
            <a:endParaRPr lang="zh-CN" altLang="en-US" dirty="0">
              <a:solidFill>
                <a:schemeClr val="accent1"/>
              </a:solidFill>
              <a:latin typeface="Times New Roman" panose="02020603050405020304" pitchFamily="18" charset="0"/>
              <a:ea typeface="华文中宋" panose="02010600040101010101" pitchFamily="2" charset="-122"/>
              <a:sym typeface="Arial" panose="020B0604020202020204" pitchFamily="34" charset="0"/>
            </a:endParaRPr>
          </a:p>
        </p:txBody>
      </p:sp>
      <p:sp>
        <p:nvSpPr>
          <p:cNvPr id="56322" name="文本占位符 48130"/>
          <p:cNvSpPr>
            <a:spLocks noGrp="1"/>
          </p:cNvSpPr>
          <p:nvPr>
            <p:ph idx="4294967295"/>
          </p:nvPr>
        </p:nvSpPr>
        <p:spPr>
          <a:xfrm>
            <a:off x="77788" y="1919288"/>
            <a:ext cx="12114212" cy="4425950"/>
          </a:xfrm>
          <a:ln/>
        </p:spPr>
        <p:txBody>
          <a:bodyPr wrap="square" lIns="92075" tIns="46038" rIns="92075" bIns="46038" anchor="t" anchorCtr="0"/>
          <a:p>
            <a:pPr algn="just">
              <a:lnSpc>
                <a:spcPct val="150000"/>
              </a:lnSpc>
              <a:spcBef>
                <a:spcPct val="50000"/>
              </a:spcBef>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恶性肿瘤发展较快，呈浸润性生长，瘤细胞四周蔓延侵入周围组织的间隙、管道、空腔等处，并破坏邻近器官或组织。</a:t>
            </a:r>
            <a:endParaRPr lang="zh-CN" altLang="en-US" sz="2400" dirty="0">
              <a:latin typeface="微软雅黑" panose="020B0503020204020204" charset="-122"/>
              <a:ea typeface="微软雅黑" panose="020B0503020204020204" charset="-122"/>
            </a:endParaRPr>
          </a:p>
          <a:p>
            <a:pPr algn="just">
              <a:lnSpc>
                <a:spcPct val="150000"/>
              </a:lnSpc>
              <a:spcBef>
                <a:spcPct val="50000"/>
              </a:spcBef>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恶性肿瘤一般无包膜，与周围组织分界不清。固定、不能推动，表面高低不平，质脆，肿瘤中央可缺血、坏死、表面溃烂、出血。瘤体表面可呈菜花样。 </a:t>
            </a:r>
            <a:endParaRPr lang="zh-CN" altLang="en-US" sz="2400" dirty="0">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内分泌与代谢性</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风湿性</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39984"/>
            <a:chOff x="1397186" y="3857714"/>
            <a:chExt cx="4225649" cy="549589"/>
          </a:xfrm>
        </p:grpSpPr>
        <p:sp>
          <p:nvSpPr>
            <p:cNvPr id="24" name="_14"/>
            <p:cNvSpPr txBox="1">
              <a:spLocks noChangeArrowheads="1"/>
            </p:cNvSpPr>
            <p:nvPr>
              <p:custDataLst>
                <p:tags r:id="rId9"/>
              </p:custDataLst>
            </p:nvPr>
          </p:nvSpPr>
          <p:spPr bwMode="auto">
            <a:xfrm>
              <a:off x="1397186" y="3857714"/>
              <a:ext cx="1171922" cy="549351"/>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血液系统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外科学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总论</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50177"/>
          <p:cNvSpPr/>
          <p:nvPr/>
        </p:nvSpPr>
        <p:spPr>
          <a:xfrm>
            <a:off x="125413" y="0"/>
            <a:ext cx="2481262" cy="706438"/>
          </a:xfrm>
          <a:prstGeom prst="rect">
            <a:avLst/>
          </a:prstGeom>
          <a:noFill/>
          <a:ln w="9525">
            <a:noFill/>
          </a:ln>
        </p:spPr>
        <p:txBody>
          <a:bodyPr wrap="square" lIns="91440" tIns="45720" rIns="91440" bIns="45720" anchor="ctr" anchorCtr="0"/>
          <a:p>
            <a:pPr>
              <a:lnSpc>
                <a:spcPct val="90000"/>
              </a:lnSpc>
              <a:buFontTx/>
            </a:pPr>
            <a:r>
              <a:rPr lang="zh-CN" altLang="en-US" sz="4000" dirty="0">
                <a:solidFill>
                  <a:schemeClr val="bg1"/>
                </a:solidFill>
                <a:latin typeface="黑体" panose="02010609060101010101" charset="-122"/>
                <a:ea typeface="黑体" panose="02010609060101010101" charset="-122"/>
                <a:sym typeface="黑体" panose="02010609060101010101" charset="-122"/>
              </a:rPr>
              <a:t>三、诊 断</a:t>
            </a:r>
            <a:endParaRPr lang="zh-CN" altLang="en-US" sz="4000" dirty="0">
              <a:solidFill>
                <a:schemeClr val="bg1"/>
              </a:solidFill>
              <a:latin typeface="黑体" panose="02010609060101010101" charset="-122"/>
              <a:ea typeface="黑体" panose="02010609060101010101" charset="-122"/>
              <a:sym typeface="黑体" panose="02010609060101010101" charset="-122"/>
            </a:endParaRPr>
          </a:p>
        </p:txBody>
      </p:sp>
      <p:sp>
        <p:nvSpPr>
          <p:cNvPr id="50179" name="文本框 50178"/>
          <p:cNvSpPr txBox="1"/>
          <p:nvPr/>
        </p:nvSpPr>
        <p:spPr>
          <a:xfrm>
            <a:off x="706438" y="1371600"/>
            <a:ext cx="11314112" cy="4159250"/>
          </a:xfrm>
          <a:prstGeom prst="rect">
            <a:avLst/>
          </a:prstGeom>
          <a:noFill/>
          <a:ln w="9525">
            <a:noFill/>
          </a:ln>
        </p:spPr>
        <p:txBody>
          <a:bodyPr wrap="square" anchor="t" anchorCtr="0">
            <a:spAutoFit/>
          </a:bodyPr>
          <a:p>
            <a:pPr algn="just">
              <a:lnSpc>
                <a:spcPct val="105000"/>
              </a:lnSpc>
            </a:pPr>
            <a:r>
              <a:rPr lang="zh-CN" altLang="en-US" sz="2800" dirty="0">
                <a:latin typeface="微软雅黑" panose="020B0503020204020204" charset="-122"/>
                <a:ea typeface="微软雅黑" panose="020B0503020204020204" charset="-122"/>
              </a:rPr>
              <a:t>（一）病史</a:t>
            </a:r>
            <a:endParaRPr lang="zh-CN" altLang="en-US" sz="2800" dirty="0">
              <a:latin typeface="微软雅黑" panose="020B0503020204020204" charset="-122"/>
              <a:ea typeface="微软雅黑" panose="020B0503020204020204" charset="-122"/>
            </a:endParaRPr>
          </a:p>
          <a:p>
            <a:pPr algn="just">
              <a:lnSpc>
                <a:spcPct val="105000"/>
              </a:lnSpc>
            </a:pPr>
            <a:r>
              <a:rPr lang="zh-CN" altLang="en-US" sz="2800" dirty="0">
                <a:latin typeface="微软雅黑" panose="020B0503020204020204" charset="-122"/>
                <a:ea typeface="微软雅黑" panose="020B0503020204020204" charset="-122"/>
              </a:rPr>
              <a:t> </a:t>
            </a:r>
            <a:r>
              <a:rPr lang="zh-CN" altLang="en-US" sz="2800" dirty="0">
                <a:solidFill>
                  <a:srgbClr val="FF0000"/>
                </a:solidFill>
                <a:latin typeface="微软雅黑" panose="020B0503020204020204" charset="-122"/>
                <a:ea typeface="微软雅黑" panose="020B0503020204020204" charset="-122"/>
              </a:rPr>
              <a:t> </a:t>
            </a:r>
            <a:r>
              <a:rPr lang="en-US" altLang="zh-CN" sz="2800" dirty="0">
                <a:solidFill>
                  <a:srgbClr val="FF0000"/>
                </a:solidFill>
                <a:latin typeface="微软雅黑" panose="020B0503020204020204" charset="-122"/>
                <a:ea typeface="微软雅黑" panose="020B0503020204020204" charset="-122"/>
              </a:rPr>
              <a:t>1.</a:t>
            </a:r>
            <a:r>
              <a:rPr lang="zh-CN" altLang="en-US" sz="2800" dirty="0">
                <a:solidFill>
                  <a:srgbClr val="FF0000"/>
                </a:solidFill>
                <a:latin typeface="微软雅黑" panose="020B0503020204020204" charset="-122"/>
                <a:ea typeface="微软雅黑" panose="020B0503020204020204" charset="-122"/>
              </a:rPr>
              <a:t>年龄</a:t>
            </a:r>
            <a:endParaRPr lang="zh-CN" altLang="en-US" sz="2800" dirty="0">
              <a:solidFill>
                <a:srgbClr val="FF0000"/>
              </a:solidFill>
              <a:latin typeface="微软雅黑" panose="020B0503020204020204" charset="-122"/>
              <a:ea typeface="微软雅黑" panose="020B0503020204020204" charset="-122"/>
            </a:endParaRPr>
          </a:p>
          <a:p>
            <a:pPr algn="just">
              <a:lnSpc>
                <a:spcPct val="105000"/>
              </a:lnSpc>
            </a:pPr>
            <a:r>
              <a:rPr lang="zh-CN" altLang="en-US" sz="2800" dirty="0">
                <a:solidFill>
                  <a:srgbClr val="FF0000"/>
                </a:solidFill>
                <a:latin typeface="微软雅黑" panose="020B0503020204020204" charset="-122"/>
                <a:ea typeface="微软雅黑" panose="020B0503020204020204" charset="-122"/>
              </a:rPr>
              <a:t>  </a:t>
            </a:r>
            <a:r>
              <a:rPr lang="en-US" altLang="zh-CN" sz="2800" dirty="0">
                <a:solidFill>
                  <a:srgbClr val="FF0000"/>
                </a:solidFill>
                <a:latin typeface="微软雅黑" panose="020B0503020204020204" charset="-122"/>
                <a:ea typeface="微软雅黑" panose="020B0503020204020204" charset="-122"/>
              </a:rPr>
              <a:t>2.</a:t>
            </a:r>
            <a:r>
              <a:rPr lang="zh-CN" altLang="en-US" sz="2800" dirty="0">
                <a:solidFill>
                  <a:srgbClr val="FF0000"/>
                </a:solidFill>
                <a:latin typeface="微软雅黑" panose="020B0503020204020204" charset="-122"/>
                <a:ea typeface="微软雅黑" panose="020B0503020204020204" charset="-122"/>
              </a:rPr>
              <a:t>病程</a:t>
            </a:r>
            <a:endParaRPr lang="zh-CN" altLang="en-US" sz="2800" dirty="0">
              <a:solidFill>
                <a:srgbClr val="FF0000"/>
              </a:solidFill>
              <a:latin typeface="微软雅黑" panose="020B0503020204020204" charset="-122"/>
              <a:ea typeface="微软雅黑" panose="020B0503020204020204" charset="-122"/>
            </a:endParaRPr>
          </a:p>
          <a:p>
            <a:pPr algn="just">
              <a:lnSpc>
                <a:spcPct val="105000"/>
              </a:lnSpc>
            </a:pPr>
            <a:r>
              <a:rPr lang="zh-CN" altLang="en-US" sz="2800" dirty="0">
                <a:solidFill>
                  <a:srgbClr val="FF0000"/>
                </a:solidFill>
                <a:latin typeface="微软雅黑" panose="020B0503020204020204" charset="-122"/>
                <a:ea typeface="微软雅黑" panose="020B0503020204020204" charset="-122"/>
              </a:rPr>
              <a:t>  </a:t>
            </a:r>
            <a:r>
              <a:rPr lang="en-US" altLang="zh-CN" sz="2800" dirty="0">
                <a:solidFill>
                  <a:srgbClr val="FF0000"/>
                </a:solidFill>
                <a:latin typeface="微软雅黑" panose="020B0503020204020204" charset="-122"/>
                <a:ea typeface="微软雅黑" panose="020B0503020204020204" charset="-122"/>
              </a:rPr>
              <a:t>3.</a:t>
            </a:r>
            <a:r>
              <a:rPr lang="zh-CN" altLang="en-US" sz="2800" dirty="0">
                <a:solidFill>
                  <a:srgbClr val="FF0000"/>
                </a:solidFill>
                <a:latin typeface="微软雅黑" panose="020B0503020204020204" charset="-122"/>
                <a:ea typeface="微软雅黑" panose="020B0503020204020204" charset="-122"/>
              </a:rPr>
              <a:t>既往史</a:t>
            </a:r>
            <a:endParaRPr lang="zh-CN" altLang="en-US" sz="2800" dirty="0">
              <a:latin typeface="微软雅黑" panose="020B0503020204020204" charset="-122"/>
              <a:ea typeface="微软雅黑" panose="020B0503020204020204" charset="-122"/>
            </a:endParaRPr>
          </a:p>
          <a:p>
            <a:pPr algn="just">
              <a:lnSpc>
                <a:spcPct val="105000"/>
              </a:lnSpc>
            </a:pPr>
            <a:r>
              <a:rPr lang="zh-CN" altLang="en-US" sz="2800" dirty="0">
                <a:latin typeface="微软雅黑" panose="020B0503020204020204" charset="-122"/>
                <a:ea typeface="微软雅黑" panose="020B0503020204020204" charset="-122"/>
              </a:rPr>
              <a:t>（</a:t>
            </a:r>
            <a:r>
              <a:rPr lang="en-US" altLang="zh-CN" sz="2800" dirty="0">
                <a:latin typeface="微软雅黑" panose="020B0503020204020204" charset="-122"/>
                <a:ea typeface="微软雅黑" panose="020B0503020204020204" charset="-122"/>
              </a:rPr>
              <a:t>1</a:t>
            </a:r>
            <a:r>
              <a:rPr lang="zh-CN" altLang="en-US" sz="2800" dirty="0">
                <a:latin typeface="微软雅黑" panose="020B0503020204020204" charset="-122"/>
                <a:ea typeface="微软雅黑" panose="020B0503020204020204" charset="-122"/>
              </a:rPr>
              <a:t>）家族史或遗传史：胃癌、大肠癌、乳腺癌等。</a:t>
            </a:r>
            <a:endParaRPr lang="zh-CN" altLang="en-US" sz="2800" dirty="0">
              <a:latin typeface="微软雅黑" panose="020B0503020204020204" charset="-122"/>
              <a:ea typeface="微软雅黑" panose="020B0503020204020204" charset="-122"/>
            </a:endParaRPr>
          </a:p>
          <a:p>
            <a:pPr algn="just">
              <a:lnSpc>
                <a:spcPct val="105000"/>
              </a:lnSpc>
            </a:pPr>
            <a:r>
              <a:rPr lang="zh-CN" altLang="en-US" sz="2800" dirty="0">
                <a:latin typeface="微软雅黑" panose="020B0503020204020204" charset="-122"/>
                <a:ea typeface="微软雅黑" panose="020B0503020204020204" charset="-122"/>
              </a:rPr>
              <a:t>（</a:t>
            </a:r>
            <a:r>
              <a:rPr lang="en-US" altLang="zh-CN" sz="2800" dirty="0">
                <a:latin typeface="微软雅黑" panose="020B0503020204020204" charset="-122"/>
                <a:ea typeface="微软雅黑" panose="020B0503020204020204" charset="-122"/>
              </a:rPr>
              <a:t>2</a:t>
            </a:r>
            <a:r>
              <a:rPr lang="zh-CN" altLang="en-US" sz="2800" dirty="0">
                <a:latin typeface="微软雅黑" panose="020B0503020204020204" charset="-122"/>
                <a:ea typeface="微软雅黑" panose="020B0503020204020204" charset="-122"/>
              </a:rPr>
              <a:t>）癌前病变：粘膜白斑，慢性子宫颈炎伴宫颈糜烂，纤维囊性乳腺病，结、直肠的腺瘤性息肉，慢性萎缩性胃炎及胃溃疡，慢性溃疡性结肠炎，皮肤慢性溃疡。</a:t>
            </a:r>
            <a:endParaRPr lang="zh-CN" altLang="en-US" sz="2800" dirty="0">
              <a:latin typeface="微软雅黑" panose="020B0503020204020204" charset="-122"/>
              <a:ea typeface="微软雅黑" panose="020B0503020204020204" charset="-122"/>
            </a:endParaRPr>
          </a:p>
          <a:p>
            <a:pPr algn="just">
              <a:lnSpc>
                <a:spcPct val="105000"/>
              </a:lnSpc>
            </a:pPr>
            <a:r>
              <a:rPr lang="zh-CN" altLang="en-US" sz="2800" dirty="0">
                <a:latin typeface="微软雅黑" panose="020B0503020204020204" charset="-122"/>
                <a:ea typeface="微软雅黑" panose="020B0503020204020204" charset="-122"/>
              </a:rPr>
              <a:t>（</a:t>
            </a:r>
            <a:r>
              <a:rPr lang="en-US" altLang="zh-CN" sz="2800" dirty="0">
                <a:latin typeface="微软雅黑" panose="020B0503020204020204" charset="-122"/>
                <a:ea typeface="微软雅黑" panose="020B0503020204020204" charset="-122"/>
              </a:rPr>
              <a:t>3</a:t>
            </a:r>
            <a:r>
              <a:rPr lang="zh-CN" altLang="en-US" sz="2800" dirty="0">
                <a:latin typeface="微软雅黑" panose="020B0503020204020204" charset="-122"/>
                <a:ea typeface="微软雅黑" panose="020B0503020204020204" charset="-122"/>
              </a:rPr>
              <a:t>）个人史</a:t>
            </a:r>
            <a:endParaRPr lang="zh-CN" altLang="en-US" sz="28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4"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 calcmode="lin" valueType="num">
                                      <p:cBhvr>
                                        <p:cTn id="12" dur="500" fill="hold"/>
                                        <p:tgtEl>
                                          <p:spTgt spid="50179"/>
                                        </p:tgtEl>
                                        <p:attrNameLst>
                                          <p:attrName>ppt_x</p:attrName>
                                        </p:attrNameLst>
                                      </p:cBhvr>
                                      <p:tavLst>
                                        <p:tav tm="0">
                                          <p:val>
                                            <p:strVal val="#ppt_x"/>
                                          </p:val>
                                        </p:tav>
                                        <p:tav tm="100000">
                                          <p:val>
                                            <p:strVal val="#ppt_x"/>
                                          </p:val>
                                        </p:tav>
                                      </p:tavLst>
                                    </p:anim>
                                    <p:anim calcmode="lin" valueType="num">
                                      <p:cBhvr>
                                        <p:cTn id="13" dur="500" fill="hold"/>
                                        <p:tgtEl>
                                          <p:spTgt spid="50179"/>
                                        </p:tgtEl>
                                        <p:attrNameLst>
                                          <p:attrName>ppt_y</p:attrName>
                                        </p:attrNameLst>
                                      </p:cBhvr>
                                      <p:tavLst>
                                        <p:tav tm="0">
                                          <p:val>
                                            <p:strVal val="#ppt_y+#ppt_h/2"/>
                                          </p:val>
                                        </p:tav>
                                        <p:tav tm="100000">
                                          <p:val>
                                            <p:strVal val="#ppt_y"/>
                                          </p:val>
                                        </p:tav>
                                      </p:tavLst>
                                    </p:anim>
                                    <p:anim calcmode="lin" valueType="num">
                                      <p:cBhvr>
                                        <p:cTn id="14" dur="500" fill="hold"/>
                                        <p:tgtEl>
                                          <p:spTgt spid="50179"/>
                                        </p:tgtEl>
                                        <p:attrNameLst>
                                          <p:attrName>ppt_w</p:attrName>
                                        </p:attrNameLst>
                                      </p:cBhvr>
                                      <p:tavLst>
                                        <p:tav tm="0">
                                          <p:val>
                                            <p:strVal val="#ppt_w"/>
                                          </p:val>
                                        </p:tav>
                                        <p:tav tm="100000">
                                          <p:val>
                                            <p:strVal val="#ppt_w"/>
                                          </p:val>
                                        </p:tav>
                                      </p:tavLst>
                                    </p:anim>
                                    <p:anim calcmode="lin" valueType="num">
                                      <p:cBhvr>
                                        <p:cTn id="15" dur="500" fill="hold"/>
                                        <p:tgtEl>
                                          <p:spTgt spid="5017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框 49153"/>
          <p:cNvSpPr txBox="1"/>
          <p:nvPr/>
        </p:nvSpPr>
        <p:spPr>
          <a:xfrm>
            <a:off x="747713" y="1371600"/>
            <a:ext cx="9647237" cy="3322638"/>
          </a:xfrm>
          <a:prstGeom prst="rect">
            <a:avLst/>
          </a:prstGeom>
          <a:noFill/>
          <a:ln w="9525">
            <a:noFill/>
          </a:ln>
        </p:spPr>
        <p:txBody>
          <a:bodyPr wrap="square" anchor="t" anchorCtr="0">
            <a:spAutoFit/>
          </a:bodyPr>
          <a:p>
            <a:pPr algn="just">
              <a:lnSpc>
                <a:spcPct val="150000"/>
              </a:lnSpc>
            </a:pPr>
            <a:r>
              <a:rPr lang="zh-CN" altLang="en-US" sz="2800" dirty="0">
                <a:latin typeface="微软雅黑" panose="020B0503020204020204" charset="-122"/>
                <a:ea typeface="微软雅黑" panose="020B0503020204020204" charset="-122"/>
              </a:rPr>
              <a:t>（二）体格检查</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1.全身检查</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2.局部检查</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3.浅部区域淋巴结检查</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4.远处转移检查</a:t>
            </a:r>
            <a:endParaRPr lang="zh-CN" altLang="en-US" sz="28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barn(inHorizontal)">
                                      <p:cBhvr>
                                        <p:cTn id="7" dur="5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框 51201"/>
          <p:cNvSpPr txBox="1"/>
          <p:nvPr/>
        </p:nvSpPr>
        <p:spPr>
          <a:xfrm>
            <a:off x="130175" y="669925"/>
            <a:ext cx="11569700" cy="5908675"/>
          </a:xfrm>
          <a:prstGeom prst="rect">
            <a:avLst/>
          </a:prstGeom>
          <a:noFill/>
          <a:ln w="9525">
            <a:noFill/>
          </a:ln>
        </p:spPr>
        <p:txBody>
          <a:bodyPr wrap="square">
            <a:spAutoFit/>
          </a:bodyPr>
          <a:p>
            <a:pPr algn="just">
              <a:lnSpc>
                <a:spcPct val="150000"/>
              </a:lnSpc>
              <a:buClrTx/>
              <a:buSzTx/>
            </a:pPr>
            <a:r>
              <a:rPr lang="zh-CN" altLang="en-US" sz="2800" noProof="1" dirty="0">
                <a:latin typeface="微软雅黑" panose="020B0503020204020204" charset="-122"/>
                <a:ea typeface="微软雅黑" panose="020B0503020204020204" charset="-122"/>
                <a:cs typeface="微软雅黑" panose="020B0503020204020204" charset="-122"/>
                <a:sym typeface="+mn-ea"/>
              </a:rPr>
              <a:t>（三）实验室检查</a:t>
            </a:r>
            <a:endParaRPr lang="zh-CN" altLang="en-US" sz="2800" noProof="1" dirty="0">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50000"/>
              </a:lnSpc>
              <a:buClr>
                <a:srgbClr val="5B9BD5"/>
              </a:buClr>
              <a:buSzTx/>
              <a:buFont typeface="Wingdings" panose="05000000000000000000" charset="0"/>
              <a:buChar char="u"/>
            </a:pPr>
            <a:r>
              <a:rPr lang="zh-CN" altLang="en-US" sz="2800" noProof="1" dirty="0">
                <a:latin typeface="微软雅黑" panose="020B0503020204020204" charset="-122"/>
                <a:ea typeface="微软雅黑" panose="020B0503020204020204" charset="-122"/>
                <a:cs typeface="微软雅黑" panose="020B0503020204020204" charset="-122"/>
                <a:sym typeface="+mn-ea"/>
              </a:rPr>
              <a:t>常规化验：血，尿，粪常规</a:t>
            </a:r>
            <a:endParaRPr lang="zh-CN" altLang="en-US" sz="2800" noProof="1" dirty="0">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50000"/>
              </a:lnSpc>
              <a:buClr>
                <a:srgbClr val="5B9BD5"/>
              </a:buClr>
              <a:buSzTx/>
              <a:buFont typeface="Wingdings" panose="05000000000000000000" charset="0"/>
              <a:buChar char="u"/>
            </a:pPr>
            <a:r>
              <a:rPr lang="zh-CN" altLang="en-US" sz="2800" noProof="1" dirty="0">
                <a:latin typeface="微软雅黑" panose="020B0503020204020204" charset="-122"/>
                <a:ea typeface="微软雅黑" panose="020B0503020204020204" charset="-122"/>
                <a:cs typeface="微软雅黑" panose="020B0503020204020204" charset="-122"/>
                <a:sym typeface="+mn-ea"/>
              </a:rPr>
              <a:t>免疫标记物的检测，肿瘤相关抗原或抗体。常用胚胎性抗原：①癌胚抗原（CEA）诊断胃肠、乳腺、肺癌。②α-胚胎抗原（AFP）：肝癌、恶性畸胎瘤者增高。③肿瘤相关抗原：抗EB病毒壳抗原-IgA(VCA/IgA)诊断鼻咽癌。</a:t>
            </a:r>
            <a:endParaRPr lang="zh-CN" altLang="en-US" sz="2800" noProof="1" dirty="0">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50000"/>
              </a:lnSpc>
              <a:buClr>
                <a:srgbClr val="5B9BD5"/>
              </a:buClr>
              <a:buSzTx/>
              <a:buFont typeface="Wingdings" panose="05000000000000000000" charset="0"/>
              <a:buChar char="u"/>
            </a:pPr>
            <a:r>
              <a:rPr lang="zh-CN" altLang="en-US" sz="2800" noProof="1" dirty="0">
                <a:latin typeface="微软雅黑" panose="020B0503020204020204" charset="-122"/>
                <a:ea typeface="微软雅黑" panose="020B0503020204020204" charset="-122"/>
                <a:cs typeface="微软雅黑" panose="020B0503020204020204" charset="-122"/>
                <a:sym typeface="+mn-ea"/>
              </a:rPr>
              <a:t>酶学检查：碱性磷酸酶（AKP）升高见于肝癌，骨肉瘤。酸性磷酶升高见于前列腺癌。CA19-9、CA50升高见于消化系癌。</a:t>
            </a:r>
            <a:endParaRPr lang="zh-CN" altLang="en-US" sz="2800" noProof="1" dirty="0">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50000"/>
              </a:lnSpc>
              <a:buClr>
                <a:srgbClr val="5B9BD5"/>
              </a:buClr>
              <a:buSzTx/>
              <a:buFont typeface="Wingdings" panose="05000000000000000000" charset="0"/>
              <a:buChar char="u"/>
            </a:pPr>
            <a:r>
              <a:rPr lang="zh-CN" altLang="en-US" sz="2800" noProof="1" dirty="0">
                <a:latin typeface="微软雅黑" panose="020B0503020204020204" charset="-122"/>
                <a:ea typeface="微软雅黑" panose="020B0503020204020204" charset="-122"/>
                <a:cs typeface="微软雅黑" panose="020B0503020204020204" charset="-122"/>
                <a:sym typeface="+mn-ea"/>
              </a:rPr>
              <a:t>流式细胞技术，基因诊断技术。</a:t>
            </a:r>
            <a:endParaRPr lang="zh-CN" altLang="en-US" sz="2800" noProof="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dissolve">
                                      <p:cBhvr>
                                        <p:cTn id="7" dur="5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框 52225"/>
          <p:cNvSpPr txBox="1"/>
          <p:nvPr/>
        </p:nvSpPr>
        <p:spPr>
          <a:xfrm>
            <a:off x="393700" y="1071563"/>
            <a:ext cx="11036300" cy="3968750"/>
          </a:xfrm>
          <a:prstGeom prst="rect">
            <a:avLst/>
          </a:prstGeom>
          <a:noFill/>
          <a:ln w="9525">
            <a:noFill/>
          </a:ln>
        </p:spPr>
        <p:txBody>
          <a:bodyPr wrap="square" anchor="t" anchorCtr="0">
            <a:spAutoFit/>
          </a:bodyPr>
          <a:p>
            <a:pPr algn="just">
              <a:lnSpc>
                <a:spcPct val="150000"/>
              </a:lnSpc>
            </a:pPr>
            <a:r>
              <a:rPr lang="zh-CN" altLang="en-US" sz="2800" dirty="0">
                <a:latin typeface="微软雅黑" panose="020B0503020204020204" charset="-122"/>
                <a:ea typeface="微软雅黑" panose="020B0503020204020204" charset="-122"/>
              </a:rPr>
              <a:t>（四）影像学检查</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1.X线检查：（1）透视与平片。</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（2）造影：腔道造影，选择性血管造影，充气造影。</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2.B超：安全，无创，简捷，准确。</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3.CT：提高分辨率</a:t>
            </a:r>
            <a:endParaRPr lang="zh-CN" altLang="en-US" sz="2800" dirty="0">
              <a:latin typeface="微软雅黑" panose="020B0503020204020204" charset="-122"/>
              <a:ea typeface="微软雅黑" panose="020B0503020204020204" charset="-122"/>
            </a:endParaRPr>
          </a:p>
          <a:p>
            <a:pPr algn="just">
              <a:lnSpc>
                <a:spcPct val="150000"/>
              </a:lnSpc>
            </a:pPr>
            <a:r>
              <a:rPr lang="zh-CN" altLang="en-US" sz="2800" dirty="0">
                <a:latin typeface="微软雅黑" panose="020B0503020204020204" charset="-122"/>
                <a:ea typeface="微软雅黑" panose="020B0503020204020204" charset="-122"/>
              </a:rPr>
              <a:t>  4.其它：ECT，MRI，热象图。</a:t>
            </a:r>
            <a:endParaRPr lang="zh-CN" altLang="en-US" sz="2800" dirty="0">
              <a:latin typeface="微软雅黑" panose="020B0503020204020204" charset="-122"/>
              <a:ea typeface="微软雅黑" panose="020B0503020204020204" charset="-122"/>
            </a:endParaRPr>
          </a:p>
        </p:txBody>
      </p:sp>
      <p:pic>
        <p:nvPicPr>
          <p:cNvPr id="60418" name="图片 53249" descr="结肠癌X钡灌肠"/>
          <p:cNvPicPr>
            <a:picLocks noChangeAspect="1"/>
          </p:cNvPicPr>
          <p:nvPr/>
        </p:nvPicPr>
        <p:blipFill>
          <a:blip r:embed="rId1"/>
          <a:stretch>
            <a:fillRect/>
          </a:stretch>
        </p:blipFill>
        <p:spPr>
          <a:xfrm>
            <a:off x="7578725" y="3578225"/>
            <a:ext cx="4525963" cy="30718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barn(outVertical)">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1" name="图片 54273" descr="周围型肺癌2"/>
          <p:cNvPicPr>
            <a:picLocks noChangeAspect="1"/>
          </p:cNvPicPr>
          <p:nvPr/>
        </p:nvPicPr>
        <p:blipFill>
          <a:blip r:embed="rId1"/>
          <a:stretch>
            <a:fillRect/>
          </a:stretch>
        </p:blipFill>
        <p:spPr>
          <a:xfrm>
            <a:off x="2514600" y="2108200"/>
            <a:ext cx="3429000" cy="2640013"/>
          </a:xfrm>
          <a:prstGeom prst="rect">
            <a:avLst/>
          </a:prstGeom>
          <a:noFill/>
          <a:ln w="9525">
            <a:noFill/>
          </a:ln>
        </p:spPr>
      </p:pic>
      <p:pic>
        <p:nvPicPr>
          <p:cNvPr id="61442" name="图片 54274" descr="周围型肺癌3"/>
          <p:cNvPicPr>
            <a:picLocks noChangeAspect="1"/>
          </p:cNvPicPr>
          <p:nvPr/>
        </p:nvPicPr>
        <p:blipFill>
          <a:blip r:embed="rId2"/>
          <a:stretch>
            <a:fillRect/>
          </a:stretch>
        </p:blipFill>
        <p:spPr>
          <a:xfrm>
            <a:off x="6477000" y="2114550"/>
            <a:ext cx="3429000" cy="2628900"/>
          </a:xfrm>
          <a:prstGeom prst="rect">
            <a:avLst/>
          </a:prstGeom>
          <a:noFill/>
          <a:ln w="9525">
            <a:noFill/>
          </a:ln>
        </p:spPr>
      </p:pic>
      <p:sp>
        <p:nvSpPr>
          <p:cNvPr id="61443" name="文本框 54275"/>
          <p:cNvSpPr txBox="1"/>
          <p:nvPr/>
        </p:nvSpPr>
        <p:spPr>
          <a:xfrm>
            <a:off x="4191000" y="1128713"/>
            <a:ext cx="3810000" cy="644525"/>
          </a:xfrm>
          <a:prstGeom prst="rect">
            <a:avLst/>
          </a:prstGeom>
          <a:noFill/>
          <a:ln w="9525">
            <a:noFill/>
          </a:ln>
        </p:spPr>
        <p:txBody>
          <a:bodyPr anchor="t" anchorCtr="0">
            <a:spAutoFit/>
          </a:bodyPr>
          <a:p>
            <a:pPr algn="ctr">
              <a:spcBef>
                <a:spcPct val="50000"/>
              </a:spcBef>
            </a:pPr>
            <a:r>
              <a:rPr lang="zh-CN" altLang="en-US" sz="3600" dirty="0">
                <a:latin typeface="微软雅黑" panose="020B0503020204020204" charset="-122"/>
                <a:ea typeface="微软雅黑" panose="020B0503020204020204" charset="-122"/>
              </a:rPr>
              <a:t>周围型肺癌</a:t>
            </a:r>
            <a:endParaRPr lang="zh-CN" altLang="en-US" sz="3600" dirty="0">
              <a:latin typeface="微软雅黑" panose="020B0503020204020204" charset="-122"/>
              <a:ea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图片 55297" descr="CT肝内多发转移癌"/>
          <p:cNvPicPr>
            <a:picLocks noChangeAspect="1"/>
          </p:cNvPicPr>
          <p:nvPr/>
        </p:nvPicPr>
        <p:blipFill>
          <a:blip r:embed="rId1"/>
          <a:stretch>
            <a:fillRect/>
          </a:stretch>
        </p:blipFill>
        <p:spPr>
          <a:xfrm>
            <a:off x="3263900" y="2065338"/>
            <a:ext cx="5664200" cy="4094162"/>
          </a:xfrm>
          <a:prstGeom prst="rect">
            <a:avLst/>
          </a:prstGeom>
          <a:noFill/>
          <a:ln w="9525">
            <a:noFill/>
          </a:ln>
        </p:spPr>
      </p:pic>
      <p:sp>
        <p:nvSpPr>
          <p:cNvPr id="62466" name="文本框 55298"/>
          <p:cNvSpPr txBox="1"/>
          <p:nvPr/>
        </p:nvSpPr>
        <p:spPr>
          <a:xfrm>
            <a:off x="4287838" y="741363"/>
            <a:ext cx="3810000" cy="644525"/>
          </a:xfrm>
          <a:prstGeom prst="rect">
            <a:avLst/>
          </a:prstGeom>
          <a:noFill/>
          <a:ln w="9525">
            <a:noFill/>
          </a:ln>
        </p:spPr>
        <p:txBody>
          <a:bodyPr anchor="t" anchorCtr="0">
            <a:spAutoFit/>
          </a:bodyPr>
          <a:p>
            <a:pPr algn="ctr">
              <a:spcBef>
                <a:spcPct val="50000"/>
              </a:spcBef>
            </a:pPr>
            <a:r>
              <a:rPr lang="zh-CN" altLang="en-US" sz="3600" dirty="0">
                <a:latin typeface="微软雅黑" panose="020B0503020204020204" charset="-122"/>
                <a:ea typeface="微软雅黑" panose="020B0503020204020204" charset="-122"/>
              </a:rPr>
              <a:t>肝内多发转移癌</a:t>
            </a:r>
            <a:endParaRPr lang="zh-CN" altLang="en-US" sz="3600" dirty="0">
              <a:latin typeface="微软雅黑" panose="020B0503020204020204" charset="-122"/>
              <a:ea typeface="微软雅黑" panose="020B050302020402020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文本框 59393"/>
          <p:cNvSpPr txBox="1"/>
          <p:nvPr/>
        </p:nvSpPr>
        <p:spPr>
          <a:xfrm>
            <a:off x="360363" y="1130300"/>
            <a:ext cx="10787062" cy="3876675"/>
          </a:xfrm>
          <a:prstGeom prst="rect">
            <a:avLst/>
          </a:prstGeom>
          <a:noFill/>
          <a:ln w="9525">
            <a:noFill/>
          </a:ln>
        </p:spPr>
        <p:txBody>
          <a:bodyPr wrap="square" anchor="t" anchorCtr="0">
            <a:spAutoFit/>
          </a:bodyPr>
          <a:p>
            <a:pPr>
              <a:lnSpc>
                <a:spcPct val="150000"/>
              </a:lnSpc>
            </a:pPr>
            <a:r>
              <a:rPr lang="zh-CN" altLang="en-US" sz="3600" dirty="0">
                <a:latin typeface="微软雅黑" panose="020B0503020204020204" charset="-122"/>
                <a:ea typeface="微软雅黑" panose="020B0503020204020204" charset="-122"/>
              </a:rPr>
              <a:t>（五）内镜检查</a:t>
            </a:r>
            <a:endParaRPr lang="zh-CN" altLang="en-US" sz="3600" dirty="0">
              <a:latin typeface="微软雅黑" panose="020B0503020204020204" charset="-122"/>
              <a:ea typeface="微软雅黑" panose="020B0503020204020204" charset="-122"/>
            </a:endParaRPr>
          </a:p>
          <a:p>
            <a:pPr>
              <a:lnSpc>
                <a:spcPct val="150000"/>
              </a:lnSpc>
            </a:pPr>
            <a:r>
              <a:rPr lang="zh-CN" altLang="en-US" sz="3200" dirty="0">
                <a:latin typeface="微软雅黑" panose="020B0503020204020204" charset="-122"/>
                <a:ea typeface="微软雅黑" panose="020B0503020204020204" charset="-122"/>
              </a:rPr>
              <a:t>    直接观察病变，取组织或细胞活检定性，治疗病变，常用的有：</a:t>
            </a:r>
            <a:endParaRPr lang="zh-CN" altLang="en-US" sz="3200" dirty="0">
              <a:latin typeface="微软雅黑" panose="020B0503020204020204" charset="-122"/>
              <a:ea typeface="微软雅黑" panose="020B0503020204020204" charset="-122"/>
            </a:endParaRPr>
          </a:p>
          <a:p>
            <a:pPr>
              <a:lnSpc>
                <a:spcPct val="150000"/>
              </a:lnSpc>
            </a:pPr>
            <a:r>
              <a:rPr lang="zh-CN" altLang="en-US" sz="3200" dirty="0">
                <a:latin typeface="微软雅黑" panose="020B0503020204020204" charset="-122"/>
                <a:ea typeface="微软雅黑" panose="020B0503020204020204" charset="-122"/>
              </a:rPr>
              <a:t>    支气管镜、食管镜、胃镜、十二指肠镜、结肠镜、膀胱镜、关节腔镜等。</a:t>
            </a:r>
            <a:endParaRPr lang="zh-CN" altLang="en-US" sz="32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strips(upRight)">
                                      <p:cBhvr>
                                        <p:cTn id="7" dur="5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图片 60417" descr="食管癌"/>
          <p:cNvPicPr>
            <a:picLocks noChangeAspect="1"/>
          </p:cNvPicPr>
          <p:nvPr/>
        </p:nvPicPr>
        <p:blipFill>
          <a:blip r:embed="rId1"/>
          <a:stretch>
            <a:fillRect/>
          </a:stretch>
        </p:blipFill>
        <p:spPr>
          <a:xfrm>
            <a:off x="3371850" y="1835150"/>
            <a:ext cx="5448300" cy="4852988"/>
          </a:xfrm>
          <a:prstGeom prst="rect">
            <a:avLst/>
          </a:prstGeom>
          <a:noFill/>
          <a:ln w="9525">
            <a:noFill/>
          </a:ln>
        </p:spPr>
      </p:pic>
      <p:sp>
        <p:nvSpPr>
          <p:cNvPr id="64514" name="文本框 60418"/>
          <p:cNvSpPr txBox="1"/>
          <p:nvPr/>
        </p:nvSpPr>
        <p:spPr>
          <a:xfrm>
            <a:off x="4926013" y="725488"/>
            <a:ext cx="2514600" cy="646112"/>
          </a:xfrm>
          <a:prstGeom prst="rect">
            <a:avLst/>
          </a:prstGeom>
          <a:noFill/>
          <a:ln w="9525">
            <a:noFill/>
          </a:ln>
        </p:spPr>
        <p:txBody>
          <a:bodyPr anchor="t" anchorCtr="0">
            <a:spAutoFit/>
          </a:bodyPr>
          <a:p>
            <a:pPr algn="ctr">
              <a:spcBef>
                <a:spcPct val="50000"/>
              </a:spcBef>
            </a:pPr>
            <a:r>
              <a:rPr lang="zh-CN" altLang="en-US" sz="3600" b="1" dirty="0">
                <a:latin typeface="微软雅黑" panose="020B0503020204020204" charset="-122"/>
                <a:ea typeface="微软雅黑" panose="020B0503020204020204" charset="-122"/>
              </a:rPr>
              <a:t>食管癌</a:t>
            </a:r>
            <a:endParaRPr lang="zh-CN" altLang="en-US" sz="3600" b="1" dirty="0">
              <a:latin typeface="微软雅黑" panose="020B0503020204020204" charset="-122"/>
              <a:ea typeface="微软雅黑" panose="020B050302020402020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框 62465"/>
          <p:cNvSpPr txBox="1"/>
          <p:nvPr/>
        </p:nvSpPr>
        <p:spPr>
          <a:xfrm>
            <a:off x="2057400" y="1038225"/>
            <a:ext cx="8077200" cy="4154488"/>
          </a:xfrm>
          <a:prstGeom prst="rect">
            <a:avLst/>
          </a:prstGeom>
          <a:noFill/>
          <a:ln w="9525">
            <a:noFill/>
          </a:ln>
        </p:spPr>
        <p:txBody>
          <a:bodyPr anchor="t" anchorCtr="0">
            <a:spAutoFit/>
          </a:bodyPr>
          <a:p>
            <a:pPr algn="just">
              <a:lnSpc>
                <a:spcPct val="200000"/>
              </a:lnSpc>
            </a:pPr>
            <a:r>
              <a:rPr lang="zh-CN" altLang="en-US" sz="3600" dirty="0">
                <a:latin typeface="微软雅黑" panose="020B0503020204020204" charset="-122"/>
                <a:ea typeface="微软雅黑" panose="020B0503020204020204" charset="-122"/>
              </a:rPr>
              <a:t>（六）病理学检查</a:t>
            </a:r>
            <a:endParaRPr lang="zh-CN" altLang="en-US" sz="3600" dirty="0">
              <a:latin typeface="微软雅黑" panose="020B0503020204020204" charset="-122"/>
              <a:ea typeface="微软雅黑" panose="020B0503020204020204" charset="-122"/>
            </a:endParaRPr>
          </a:p>
          <a:p>
            <a:pPr algn="just">
              <a:lnSpc>
                <a:spcPct val="200000"/>
              </a:lnSpc>
            </a:pPr>
            <a:r>
              <a:rPr lang="zh-CN" altLang="en-US" sz="3200" dirty="0">
                <a:latin typeface="微软雅黑" panose="020B0503020204020204" charset="-122"/>
                <a:ea typeface="微软雅黑" panose="020B0503020204020204" charset="-122"/>
              </a:rPr>
              <a:t>  1.细胞学检查：取材方便，准确性稍差。</a:t>
            </a:r>
            <a:endParaRPr lang="zh-CN" altLang="en-US" sz="3200" dirty="0">
              <a:latin typeface="微软雅黑" panose="020B0503020204020204" charset="-122"/>
              <a:ea typeface="微软雅黑" panose="020B0503020204020204" charset="-122"/>
            </a:endParaRPr>
          </a:p>
          <a:p>
            <a:pPr algn="just">
              <a:lnSpc>
                <a:spcPct val="200000"/>
              </a:lnSpc>
            </a:pPr>
            <a:r>
              <a:rPr lang="zh-CN" altLang="en-US" sz="3200" dirty="0">
                <a:latin typeface="微软雅黑" panose="020B0503020204020204" charset="-122"/>
                <a:ea typeface="微软雅黑" panose="020B0503020204020204" charset="-122"/>
              </a:rPr>
              <a:t>  2.组织学检查：准确，应在治疗前短期内或术中进行。</a:t>
            </a:r>
            <a:endParaRPr lang="zh-CN" altLang="en-US" sz="32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p:cTn id="7" dur="500" fill="hold"/>
                                        <p:tgtEl>
                                          <p:spTgt spid="62466"/>
                                        </p:tgtEl>
                                        <p:attrNameLst>
                                          <p:attrName>ppt_x</p:attrName>
                                        </p:attrNameLst>
                                      </p:cBhvr>
                                      <p:tavLst>
                                        <p:tav tm="0">
                                          <p:val>
                                            <p:strVal val="#ppt_x-#ppt_w/2"/>
                                          </p:val>
                                        </p:tav>
                                        <p:tav tm="100000">
                                          <p:val>
                                            <p:strVal val="#ppt_x"/>
                                          </p:val>
                                        </p:tav>
                                      </p:tavLst>
                                    </p:anim>
                                    <p:anim calcmode="lin" valueType="num">
                                      <p:cBhvr>
                                        <p:cTn id="8" dur="500" fill="hold"/>
                                        <p:tgtEl>
                                          <p:spTgt spid="62466"/>
                                        </p:tgtEl>
                                        <p:attrNameLst>
                                          <p:attrName>ppt_y</p:attrName>
                                        </p:attrNameLst>
                                      </p:cBhvr>
                                      <p:tavLst>
                                        <p:tav tm="0">
                                          <p:val>
                                            <p:strVal val="#ppt_y"/>
                                          </p:val>
                                        </p:tav>
                                        <p:tav tm="100000">
                                          <p:val>
                                            <p:strVal val="#ppt_y"/>
                                          </p:val>
                                        </p:tav>
                                      </p:tavLst>
                                    </p:anim>
                                    <p:anim calcmode="lin" valueType="num">
                                      <p:cBhvr>
                                        <p:cTn id="9" dur="500" fill="hold"/>
                                        <p:tgtEl>
                                          <p:spTgt spid="62466"/>
                                        </p:tgtEl>
                                        <p:attrNameLst>
                                          <p:attrName>ppt_w</p:attrName>
                                        </p:attrNameLst>
                                      </p:cBhvr>
                                      <p:tavLst>
                                        <p:tav tm="0">
                                          <p:val>
                                            <p:fltVal val="0.000000"/>
                                          </p:val>
                                        </p:tav>
                                        <p:tav tm="100000">
                                          <p:val>
                                            <p:strVal val="#ppt_w"/>
                                          </p:val>
                                        </p:tav>
                                      </p:tavLst>
                                    </p:anim>
                                    <p:anim calcmode="lin" valueType="num">
                                      <p:cBhvr>
                                        <p:cTn id="10" dur="500" fill="hold"/>
                                        <p:tgtEl>
                                          <p:spTgt spid="624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文本框 63489"/>
          <p:cNvSpPr txBox="1"/>
          <p:nvPr/>
        </p:nvSpPr>
        <p:spPr>
          <a:xfrm>
            <a:off x="5057775" y="1592263"/>
            <a:ext cx="2514600" cy="644525"/>
          </a:xfrm>
          <a:prstGeom prst="rect">
            <a:avLst/>
          </a:prstGeom>
          <a:noFill/>
          <a:ln w="9525">
            <a:noFill/>
          </a:ln>
        </p:spPr>
        <p:txBody>
          <a:bodyPr anchor="t" anchorCtr="0">
            <a:spAutoFit/>
          </a:bodyPr>
          <a:p>
            <a:pPr algn="ctr">
              <a:spcBef>
                <a:spcPct val="50000"/>
              </a:spcBef>
            </a:pPr>
            <a:r>
              <a:rPr lang="zh-CN" altLang="en-US" sz="3600" b="1" dirty="0">
                <a:latin typeface="微软雅黑" panose="020B0503020204020204" charset="-122"/>
                <a:ea typeface="微软雅黑" panose="020B0503020204020204" charset="-122"/>
              </a:rPr>
              <a:t>食管癌</a:t>
            </a:r>
            <a:endParaRPr lang="zh-CN" altLang="en-US" sz="3600" b="1" dirty="0">
              <a:latin typeface="微软雅黑" panose="020B0503020204020204" charset="-122"/>
              <a:ea typeface="微软雅黑" panose="020B0503020204020204" charset="-122"/>
            </a:endParaRPr>
          </a:p>
        </p:txBody>
      </p:sp>
      <p:pic>
        <p:nvPicPr>
          <p:cNvPr id="66562" name="图片 63490" descr="食管癌病理片"/>
          <p:cNvPicPr>
            <a:picLocks noChangeAspect="1"/>
          </p:cNvPicPr>
          <p:nvPr/>
        </p:nvPicPr>
        <p:blipFill>
          <a:blip r:embed="rId1"/>
          <a:stretch>
            <a:fillRect/>
          </a:stretch>
        </p:blipFill>
        <p:spPr>
          <a:xfrm>
            <a:off x="1933575" y="2463800"/>
            <a:ext cx="4162425" cy="2817813"/>
          </a:xfrm>
          <a:prstGeom prst="rect">
            <a:avLst/>
          </a:prstGeom>
          <a:noFill/>
          <a:ln w="9525">
            <a:noFill/>
          </a:ln>
        </p:spPr>
      </p:pic>
      <p:pic>
        <p:nvPicPr>
          <p:cNvPr id="66563" name="图片 63491" descr="食管癌大体标本"/>
          <p:cNvPicPr>
            <a:picLocks noChangeAspect="1"/>
          </p:cNvPicPr>
          <p:nvPr/>
        </p:nvPicPr>
        <p:blipFill>
          <a:blip r:embed="rId2"/>
          <a:stretch>
            <a:fillRect/>
          </a:stretch>
        </p:blipFill>
        <p:spPr>
          <a:xfrm>
            <a:off x="6096000" y="2463800"/>
            <a:ext cx="4071938" cy="2817813"/>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12"/>
          <p:cNvSpPr txBox="1"/>
          <p:nvPr/>
        </p:nvSpPr>
        <p:spPr>
          <a:xfrm>
            <a:off x="819150" y="1389063"/>
            <a:ext cx="10326688" cy="3138487"/>
          </a:xfrm>
          <a:prstGeom prst="rect">
            <a:avLst/>
          </a:prstGeom>
          <a:noFill/>
          <a:ln w="9525">
            <a:noFill/>
          </a:ln>
        </p:spPr>
        <p:txBody>
          <a:bodyPr wrap="square" anchor="t" anchorCtr="0">
            <a:spAutoFit/>
          </a:bodyPr>
          <a:p>
            <a:pPr algn="ctr">
              <a:lnSpc>
                <a:spcPct val="150000"/>
              </a:lnSpc>
            </a:pPr>
            <a:r>
              <a:rPr lang="zh-CN" altLang="en-US" sz="6600" b="1" dirty="0">
                <a:solidFill>
                  <a:srgbClr val="0070C0"/>
                </a:solidFill>
                <a:latin typeface="黑体" panose="02010609060101010101" charset="-122"/>
                <a:ea typeface="黑体" panose="02010609060101010101" charset="-122"/>
                <a:sym typeface="黑体" panose="02010609060101010101" charset="-122"/>
              </a:rPr>
              <a:t>项目十三</a:t>
            </a:r>
            <a:endParaRPr lang="zh-CN" altLang="en-US" sz="6600" b="1" dirty="0">
              <a:solidFill>
                <a:srgbClr val="0070C0"/>
              </a:solidFill>
              <a:latin typeface="黑体" panose="02010609060101010101" charset="-122"/>
              <a:ea typeface="黑体" panose="02010609060101010101" charset="-122"/>
              <a:sym typeface="黑体" panose="02010609060101010101" charset="-122"/>
            </a:endParaRPr>
          </a:p>
          <a:p>
            <a:pPr algn="ctr">
              <a:lnSpc>
                <a:spcPct val="150000"/>
              </a:lnSpc>
            </a:pPr>
            <a:r>
              <a:rPr lang="zh-CN" altLang="en-US" sz="6600" b="1" dirty="0">
                <a:solidFill>
                  <a:srgbClr val="0070C0"/>
                </a:solidFill>
                <a:latin typeface="黑体" panose="02010609060101010101" charset="-122"/>
                <a:ea typeface="黑体" panose="02010609060101010101" charset="-122"/>
                <a:sym typeface="黑体" panose="02010609060101010101" charset="-122"/>
              </a:rPr>
              <a:t>外科学总论</a:t>
            </a:r>
            <a:endParaRPr lang="zh-CN" altLang="en-US" sz="6600" b="1" dirty="0">
              <a:solidFill>
                <a:srgbClr val="0070C0"/>
              </a:solidFill>
              <a:latin typeface="黑体" panose="02010609060101010101" charset="-122"/>
              <a:ea typeface="黑体" panose="02010609060101010101" charset="-122"/>
              <a:sym typeface="黑体" panose="02010609060101010101" charset="-122"/>
            </a:endParaRPr>
          </a:p>
        </p:txBody>
      </p:sp>
    </p:spTree>
  </p:cSld>
  <p:clrMapOvr>
    <a:masterClrMapping/>
  </p:clrMapOvr>
  <p:transition spd="med">
    <p:newsflash/>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标题 65537"/>
          <p:cNvSpPr>
            <a:spLocks noGrp="1"/>
          </p:cNvSpPr>
          <p:nvPr>
            <p:ph type="title" idx="4294967295"/>
          </p:nvPr>
        </p:nvSpPr>
        <p:spPr>
          <a:xfrm>
            <a:off x="2882900" y="-57150"/>
            <a:ext cx="7512050" cy="930275"/>
          </a:xfrm>
          <a:ln/>
        </p:spPr>
        <p:txBody>
          <a:bodyPr wrap="square" lIns="92075" tIns="46038" rIns="92075" bIns="46038" anchor="ctr" anchorCtr="0"/>
          <a:p>
            <a:r>
              <a:rPr lang="zh-CN" altLang="en-US" dirty="0">
                <a:solidFill>
                  <a:srgbClr val="FFFFFF"/>
                </a:solidFill>
                <a:latin typeface="宋体" panose="02010600030101010101" pitchFamily="2" charset="-122"/>
                <a:sym typeface="Arial" panose="020B0604020202020204" pitchFamily="34" charset="0"/>
              </a:rPr>
              <a:t>肿瘤TNM国际临床分期</a:t>
            </a:r>
            <a:endParaRPr lang="zh-CN" altLang="en-US" dirty="0">
              <a:solidFill>
                <a:srgbClr val="FFFFFF"/>
              </a:solidFill>
              <a:latin typeface="宋体" panose="02010600030101010101" pitchFamily="2" charset="-122"/>
              <a:sym typeface="Arial" panose="020B0604020202020204" pitchFamily="34" charset="0"/>
            </a:endParaRPr>
          </a:p>
        </p:txBody>
      </p:sp>
      <p:sp>
        <p:nvSpPr>
          <p:cNvPr id="67586" name="文本占位符 65538"/>
          <p:cNvSpPr>
            <a:spLocks noGrp="1"/>
          </p:cNvSpPr>
          <p:nvPr>
            <p:ph idx="4294967295"/>
          </p:nvPr>
        </p:nvSpPr>
        <p:spPr>
          <a:xfrm>
            <a:off x="231775" y="1525588"/>
            <a:ext cx="11728450" cy="4114800"/>
          </a:xfrm>
          <a:ln/>
        </p:spPr>
        <p:txBody>
          <a:bodyPr wrap="square" lIns="92075" tIns="46038" rIns="92075" bIns="46038" anchor="t" anchorCtr="0"/>
          <a:p>
            <a:pPr>
              <a:lnSpc>
                <a:spcPct val="150000"/>
              </a:lnSpc>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一期：肿瘤体积小，局限于原发组织，局部淋巴结无转移（</a:t>
            </a:r>
            <a:r>
              <a:rPr lang="en-US" altLang="zh-CN" sz="2400" dirty="0">
                <a:latin typeface="微软雅黑" panose="020B0503020204020204" charset="-122"/>
                <a:ea typeface="微软雅黑" panose="020B0503020204020204" charset="-122"/>
              </a:rPr>
              <a:t>T</a:t>
            </a:r>
            <a:r>
              <a:rPr lang="en-US" altLang="zh-CN" sz="2400" baseline="-25000" dirty="0">
                <a:latin typeface="微软雅黑" panose="020B0503020204020204" charset="-122"/>
                <a:ea typeface="微软雅黑" panose="020B0503020204020204" charset="-122"/>
              </a:rPr>
              <a:t>1</a:t>
            </a:r>
            <a:r>
              <a:rPr lang="en-US" altLang="zh-CN" sz="2400" dirty="0">
                <a:latin typeface="微软雅黑" panose="020B0503020204020204" charset="-122"/>
                <a:ea typeface="微软雅黑" panose="020B0503020204020204" charset="-122"/>
              </a:rPr>
              <a:t>N</a:t>
            </a:r>
            <a:r>
              <a:rPr lang="en-US" altLang="zh-CN" sz="2400" baseline="-25000" dirty="0">
                <a:latin typeface="微软雅黑" panose="020B0503020204020204" charset="-122"/>
                <a:ea typeface="微软雅黑" panose="020B0503020204020204" charset="-122"/>
              </a:rPr>
              <a:t>0</a:t>
            </a:r>
            <a:r>
              <a:rPr lang="en-US" altLang="zh-CN" sz="2400" dirty="0">
                <a:latin typeface="微软雅黑" panose="020B0503020204020204" charset="-122"/>
                <a:ea typeface="微软雅黑" panose="020B0503020204020204" charset="-122"/>
              </a:rPr>
              <a:t>M</a:t>
            </a:r>
            <a:r>
              <a:rPr lang="en-US" altLang="zh-CN" sz="2400" baseline="-25000" dirty="0">
                <a:latin typeface="微软雅黑" panose="020B0503020204020204" charset="-122"/>
                <a:ea typeface="微软雅黑" panose="020B0503020204020204" charset="-122"/>
              </a:rPr>
              <a:t>0</a:t>
            </a:r>
            <a:r>
              <a:rPr lang="zh-CN" altLang="en-US" sz="2400" dirty="0">
                <a:latin typeface="微软雅黑" panose="020B0503020204020204" charset="-122"/>
                <a:ea typeface="微软雅黑" panose="020B0503020204020204" charset="-122"/>
              </a:rPr>
              <a:t>）</a:t>
            </a:r>
            <a:endParaRPr lang="zh-CN" altLang="en-US" sz="2400"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二期：肿瘤较大，浸及整个器官各层，但为超过器官外，局部有单个淋巴结转移，可活动（</a:t>
            </a:r>
            <a:r>
              <a:rPr lang="en-US" altLang="zh-CN" sz="2400" dirty="0">
                <a:latin typeface="微软雅黑" panose="020B0503020204020204" charset="-122"/>
                <a:ea typeface="微软雅黑" panose="020B0503020204020204" charset="-122"/>
              </a:rPr>
              <a:t>T</a:t>
            </a:r>
            <a:r>
              <a:rPr lang="en-US" altLang="zh-CN" sz="2400" baseline="-25000" dirty="0">
                <a:latin typeface="微软雅黑" panose="020B0503020204020204" charset="-122"/>
                <a:ea typeface="微软雅黑" panose="020B0503020204020204" charset="-122"/>
              </a:rPr>
              <a:t>2</a:t>
            </a:r>
            <a:r>
              <a:rPr lang="en-US" altLang="zh-CN" sz="2400" dirty="0">
                <a:latin typeface="微软雅黑" panose="020B0503020204020204" charset="-122"/>
                <a:ea typeface="微软雅黑" panose="020B0503020204020204" charset="-122"/>
              </a:rPr>
              <a:t>N</a:t>
            </a:r>
            <a:r>
              <a:rPr lang="en-US" altLang="zh-CN" sz="2400" baseline="-25000" dirty="0">
                <a:latin typeface="微软雅黑" panose="020B0503020204020204" charset="-122"/>
                <a:ea typeface="微软雅黑" panose="020B0503020204020204" charset="-122"/>
              </a:rPr>
              <a:t>1</a:t>
            </a:r>
            <a:r>
              <a:rPr lang="en-US" altLang="zh-CN" sz="2400" dirty="0">
                <a:latin typeface="微软雅黑" panose="020B0503020204020204" charset="-122"/>
                <a:ea typeface="微软雅黑" panose="020B0503020204020204" charset="-122"/>
              </a:rPr>
              <a:t>M</a:t>
            </a:r>
            <a:r>
              <a:rPr lang="en-US" altLang="zh-CN" sz="2400" baseline="-25000" dirty="0">
                <a:latin typeface="微软雅黑" panose="020B0503020204020204" charset="-122"/>
                <a:ea typeface="微软雅黑" panose="020B0503020204020204" charset="-122"/>
              </a:rPr>
              <a:t>0</a:t>
            </a:r>
            <a:r>
              <a:rPr lang="zh-CN" altLang="en-US" sz="2400" dirty="0">
                <a:latin typeface="微软雅黑" panose="020B0503020204020204" charset="-122"/>
                <a:ea typeface="微软雅黑" panose="020B0503020204020204" charset="-122"/>
              </a:rPr>
              <a:t>）</a:t>
            </a:r>
            <a:endParaRPr lang="zh-CN" altLang="en-US" sz="2400"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三期：肿瘤组织浸及周围组织和邻近器官，局部淋巴结有多个转移，聚集成团，活动受限（</a:t>
            </a:r>
            <a:r>
              <a:rPr lang="en-US" altLang="zh-CN" sz="2400" dirty="0">
                <a:latin typeface="微软雅黑" panose="020B0503020204020204" charset="-122"/>
                <a:ea typeface="微软雅黑" panose="020B0503020204020204" charset="-122"/>
              </a:rPr>
              <a:t>T</a:t>
            </a:r>
            <a:r>
              <a:rPr lang="en-US" altLang="zh-CN" sz="2400" baseline="-25000" dirty="0">
                <a:latin typeface="微软雅黑" panose="020B0503020204020204" charset="-122"/>
                <a:ea typeface="微软雅黑" panose="020B0503020204020204" charset="-122"/>
              </a:rPr>
              <a:t>1-3</a:t>
            </a:r>
            <a:r>
              <a:rPr lang="en-US" altLang="zh-CN" sz="2400" dirty="0">
                <a:latin typeface="微软雅黑" panose="020B0503020204020204" charset="-122"/>
                <a:ea typeface="微软雅黑" panose="020B0503020204020204" charset="-122"/>
              </a:rPr>
              <a:t>N</a:t>
            </a:r>
            <a:r>
              <a:rPr lang="en-US" altLang="zh-CN" sz="2400" baseline="-25000" dirty="0">
                <a:latin typeface="微软雅黑" panose="020B0503020204020204" charset="-122"/>
                <a:ea typeface="微软雅黑" panose="020B0503020204020204" charset="-122"/>
              </a:rPr>
              <a:t>1-2</a:t>
            </a:r>
            <a:r>
              <a:rPr lang="en-US" altLang="zh-CN" sz="2400" dirty="0">
                <a:latin typeface="微软雅黑" panose="020B0503020204020204" charset="-122"/>
                <a:ea typeface="微软雅黑" panose="020B0503020204020204" charset="-122"/>
              </a:rPr>
              <a:t>M</a:t>
            </a:r>
            <a:r>
              <a:rPr lang="en-US" altLang="zh-CN" sz="2400" baseline="-25000" dirty="0">
                <a:latin typeface="微软雅黑" panose="020B0503020204020204" charset="-122"/>
                <a:ea typeface="微软雅黑" panose="020B0503020204020204" charset="-122"/>
              </a:rPr>
              <a:t>0</a:t>
            </a:r>
            <a:r>
              <a:rPr lang="zh-CN" altLang="en-US" sz="2400" dirty="0">
                <a:latin typeface="微软雅黑" panose="020B0503020204020204" charset="-122"/>
                <a:ea typeface="微软雅黑" panose="020B0503020204020204" charset="-122"/>
              </a:rPr>
              <a:t>）</a:t>
            </a:r>
            <a:endParaRPr lang="zh-CN" altLang="en-US" sz="2400"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zh-CN" altLang="en-US" sz="2400" dirty="0">
                <a:latin typeface="微软雅黑" panose="020B0503020204020204" charset="-122"/>
                <a:ea typeface="微软雅黑" panose="020B0503020204020204" charset="-122"/>
              </a:rPr>
              <a:t>四期：肿瘤侵犯范围广，有淋巴结、血行的远处转移（</a:t>
            </a:r>
            <a:r>
              <a:rPr lang="en-US" altLang="zh-CN" sz="2400" dirty="0">
                <a:latin typeface="微软雅黑" panose="020B0503020204020204" charset="-122"/>
                <a:ea typeface="微软雅黑" panose="020B0503020204020204" charset="-122"/>
              </a:rPr>
              <a:t>T</a:t>
            </a:r>
            <a:r>
              <a:rPr lang="en-US" altLang="zh-CN" sz="2400" baseline="-25000" dirty="0">
                <a:latin typeface="微软雅黑" panose="020B0503020204020204" charset="-122"/>
                <a:ea typeface="微软雅黑" panose="020B0503020204020204" charset="-122"/>
              </a:rPr>
              <a:t>1-4</a:t>
            </a:r>
            <a:r>
              <a:rPr lang="en-US" altLang="zh-CN" sz="2400" dirty="0">
                <a:latin typeface="微软雅黑" panose="020B0503020204020204" charset="-122"/>
                <a:ea typeface="微软雅黑" panose="020B0503020204020204" charset="-122"/>
              </a:rPr>
              <a:t>N</a:t>
            </a:r>
            <a:r>
              <a:rPr lang="en-US" altLang="zh-CN" sz="2400" baseline="-25000" dirty="0">
                <a:latin typeface="微软雅黑" panose="020B0503020204020204" charset="-122"/>
                <a:ea typeface="微软雅黑" panose="020B0503020204020204" charset="-122"/>
              </a:rPr>
              <a:t>0-3</a:t>
            </a:r>
            <a:r>
              <a:rPr lang="en-US" altLang="zh-CN" sz="2400" dirty="0">
                <a:latin typeface="微软雅黑" panose="020B0503020204020204" charset="-122"/>
                <a:ea typeface="微软雅黑" panose="020B0503020204020204" charset="-122"/>
              </a:rPr>
              <a:t>M</a:t>
            </a:r>
            <a:r>
              <a:rPr lang="en-US" altLang="zh-CN" sz="2400" baseline="-25000" dirty="0">
                <a:latin typeface="微软雅黑" panose="020B0503020204020204" charset="-122"/>
                <a:ea typeface="微软雅黑" panose="020B0503020204020204" charset="-122"/>
              </a:rPr>
              <a:t>4</a:t>
            </a:r>
            <a:r>
              <a:rPr lang="zh-CN" altLang="en-US" sz="2400" dirty="0">
                <a:latin typeface="微软雅黑" panose="020B0503020204020204" charset="-122"/>
                <a:ea typeface="微软雅黑" panose="020B0503020204020204" charset="-122"/>
              </a:rPr>
              <a:t>）</a:t>
            </a:r>
            <a:endParaRPr lang="zh-CN" altLang="en-US" sz="2400" dirty="0">
              <a:latin typeface="微软雅黑" panose="020B0503020204020204" charset="-122"/>
              <a:ea typeface="微软雅黑" panose="020B0503020204020204"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框 71681"/>
          <p:cNvSpPr/>
          <p:nvPr/>
        </p:nvSpPr>
        <p:spPr>
          <a:xfrm>
            <a:off x="295275" y="0"/>
            <a:ext cx="2990850" cy="768350"/>
          </a:xfrm>
          <a:prstGeom prst="rect">
            <a:avLst/>
          </a:prstGeom>
          <a:noFill/>
          <a:ln w="9525">
            <a:noFill/>
          </a:ln>
        </p:spPr>
        <p:txBody>
          <a:bodyPr wrap="square" lIns="91440" tIns="45720" rIns="91440" bIns="45720" anchor="ctr" anchorCtr="0"/>
          <a:p>
            <a:pPr>
              <a:lnSpc>
                <a:spcPct val="90000"/>
              </a:lnSpc>
            </a:pPr>
            <a:r>
              <a:rPr lang="zh-CN" altLang="en-US" sz="4000" dirty="0">
                <a:solidFill>
                  <a:schemeClr val="bg1"/>
                </a:solidFill>
                <a:latin typeface="黑体" panose="02010609060101010101" charset="-122"/>
                <a:ea typeface="黑体" panose="02010609060101010101" charset="-122"/>
              </a:rPr>
              <a:t>四、治  疗</a:t>
            </a:r>
            <a:endParaRPr lang="zh-CN" altLang="en-US" sz="4000" dirty="0">
              <a:solidFill>
                <a:schemeClr val="bg1"/>
              </a:solidFill>
              <a:latin typeface="黑体" panose="02010609060101010101" charset="-122"/>
              <a:ea typeface="黑体" panose="02010609060101010101" charset="-122"/>
            </a:endParaRPr>
          </a:p>
        </p:txBody>
      </p:sp>
      <p:sp>
        <p:nvSpPr>
          <p:cNvPr id="71683" name="文本框 71682"/>
          <p:cNvSpPr txBox="1"/>
          <p:nvPr/>
        </p:nvSpPr>
        <p:spPr>
          <a:xfrm>
            <a:off x="1422400" y="1643063"/>
            <a:ext cx="10194925" cy="2306637"/>
          </a:xfrm>
          <a:prstGeom prst="rect">
            <a:avLst/>
          </a:prstGeom>
          <a:noFill/>
          <a:ln w="9525">
            <a:noFill/>
          </a:ln>
        </p:spPr>
        <p:txBody>
          <a:bodyPr wrap="square" anchor="t" anchorCtr="0">
            <a:spAutoFit/>
          </a:bodyPr>
          <a:p>
            <a:pPr algn="just">
              <a:lnSpc>
                <a:spcPct val="150000"/>
              </a:lnSpc>
            </a:pPr>
            <a:r>
              <a:rPr lang="en-US" altLang="zh-CN" sz="3200" dirty="0">
                <a:latin typeface="微软雅黑" panose="020B0503020204020204" charset="-122"/>
                <a:ea typeface="微软雅黑" panose="020B0503020204020204" charset="-122"/>
              </a:rPr>
              <a:t>        </a:t>
            </a:r>
            <a:r>
              <a:rPr lang="zh-CN" altLang="en-US" sz="3200" dirty="0">
                <a:latin typeface="微软雅黑" panose="020B0503020204020204" charset="-122"/>
                <a:ea typeface="微软雅黑" panose="020B0503020204020204" charset="-122"/>
              </a:rPr>
              <a:t>良性肿瘤采取手术切除。恶性肿瘤采取手术治疗＋辅助治疗，</a:t>
            </a:r>
            <a:r>
              <a:rPr lang="en-US" altLang="zh-CN" sz="3200" dirty="0">
                <a:latin typeface="微软雅黑" panose="020B0503020204020204" charset="-122"/>
                <a:ea typeface="微软雅黑" panose="020B0503020204020204" charset="-122"/>
              </a:rPr>
              <a:t>Ⅰ</a:t>
            </a:r>
            <a:r>
              <a:rPr lang="zh-CN" altLang="en-US" sz="3200" dirty="0">
                <a:latin typeface="微软雅黑" panose="020B0503020204020204" charset="-122"/>
                <a:ea typeface="微软雅黑" panose="020B0503020204020204" charset="-122"/>
              </a:rPr>
              <a:t>期手术为主，</a:t>
            </a:r>
            <a:r>
              <a:rPr lang="en-US" altLang="zh-CN" sz="3200" dirty="0">
                <a:latin typeface="微软雅黑" panose="020B0503020204020204" charset="-122"/>
                <a:ea typeface="微软雅黑" panose="020B0503020204020204" charset="-122"/>
              </a:rPr>
              <a:t>Ⅱ</a:t>
            </a:r>
            <a:r>
              <a:rPr lang="zh-CN" altLang="en-US" sz="3200" dirty="0">
                <a:latin typeface="微软雅黑" panose="020B0503020204020204" charset="-122"/>
                <a:ea typeface="微软雅黑" panose="020B0503020204020204" charset="-122"/>
              </a:rPr>
              <a:t>～</a:t>
            </a:r>
            <a:r>
              <a:rPr lang="en-US" altLang="zh-CN" sz="3200" dirty="0">
                <a:latin typeface="微软雅黑" panose="020B0503020204020204" charset="-122"/>
                <a:ea typeface="微软雅黑" panose="020B0503020204020204" charset="-122"/>
              </a:rPr>
              <a:t>Ⅳ</a:t>
            </a:r>
            <a:r>
              <a:rPr lang="zh-CN" altLang="en-US" sz="3200" dirty="0">
                <a:latin typeface="微软雅黑" panose="020B0503020204020204" charset="-122"/>
                <a:ea typeface="微软雅黑" panose="020B0503020204020204" charset="-122"/>
              </a:rPr>
              <a:t>期采用手术及辅助治疗等综合治疗方法。</a:t>
            </a:r>
            <a:endParaRPr lang="zh-CN" altLang="en-US" sz="32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linds(horizontal)">
                                      <p:cBhvr>
                                        <p:cTn id="7" dur="500"/>
                                        <p:tgtEl>
                                          <p:spTgt spid="7168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1683"/>
                                        </p:tgtEl>
                                        <p:attrNameLst>
                                          <p:attrName>style.visibility</p:attrName>
                                        </p:attrNameLst>
                                      </p:cBhvr>
                                      <p:to>
                                        <p:strVal val="visible"/>
                                      </p:to>
                                    </p:set>
                                    <p:animEffect transition="in" filter="barn(inHorizontal)">
                                      <p:cBhvr>
                                        <p:cTn id="12" dur="5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文本框 72705"/>
          <p:cNvSpPr txBox="1"/>
          <p:nvPr/>
        </p:nvSpPr>
        <p:spPr>
          <a:xfrm>
            <a:off x="350838" y="796925"/>
            <a:ext cx="11155362" cy="5262563"/>
          </a:xfrm>
          <a:prstGeom prst="rect">
            <a:avLst/>
          </a:prstGeom>
          <a:noFill/>
          <a:ln w="9525">
            <a:noFill/>
          </a:ln>
        </p:spPr>
        <p:txBody>
          <a:bodyPr wrap="square" anchor="t" anchorCtr="0">
            <a:spAutoFit/>
          </a:bodyPr>
          <a:p>
            <a:pPr algn="just">
              <a:lnSpc>
                <a:spcPct val="150000"/>
              </a:lnSpc>
            </a:pPr>
            <a:r>
              <a:rPr lang="en-US" altLang="zh-CN" sz="3200" b="1" dirty="0">
                <a:solidFill>
                  <a:schemeClr val="accent1"/>
                </a:solidFill>
                <a:latin typeface="微软雅黑" panose="020B0503020204020204" charset="-122"/>
                <a:ea typeface="微软雅黑" panose="020B0503020204020204" charset="-122"/>
              </a:rPr>
              <a:t>（一）手术治疗</a:t>
            </a:r>
            <a:endParaRPr lang="en-US" altLang="zh-CN" sz="3200" b="1" dirty="0">
              <a:solidFill>
                <a:schemeClr val="accent1"/>
              </a:solidFill>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  1.良性肿瘤：完整切除或包括部分周围正常组织。</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  2.恶性肿瘤：手术切除最为有效。</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（1）根治术：整块切除。R0～R3。</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（2）扩大根治术：扩大切除范围。</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（3）姑息或对症手术：病期晚有广泛或远处转移者。</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（4）其它手术：激光、超声、冷冻、去势、腔镜等手术。</a:t>
            </a:r>
            <a:endParaRPr lang="en-US" altLang="zh-CN" sz="32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strips(downLeft)">
                                      <p:cBhvr>
                                        <p:cTn id="7" dur="5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文本框 75777"/>
          <p:cNvSpPr txBox="1"/>
          <p:nvPr/>
        </p:nvSpPr>
        <p:spPr>
          <a:xfrm>
            <a:off x="1109663" y="881063"/>
            <a:ext cx="8001000" cy="5262562"/>
          </a:xfrm>
          <a:prstGeom prst="rect">
            <a:avLst/>
          </a:prstGeom>
          <a:noFill/>
          <a:ln w="9525">
            <a:noFill/>
          </a:ln>
        </p:spPr>
        <p:txBody>
          <a:bodyPr wrap="square" anchor="t" anchorCtr="0">
            <a:spAutoFit/>
          </a:bodyPr>
          <a:p>
            <a:pPr algn="just">
              <a:lnSpc>
                <a:spcPct val="150000"/>
              </a:lnSpc>
            </a:pPr>
            <a:r>
              <a:rPr lang="en-US" altLang="zh-CN" sz="3200" b="1" dirty="0">
                <a:solidFill>
                  <a:schemeClr val="accent1"/>
                </a:solidFill>
                <a:latin typeface="微软雅黑" panose="020B0503020204020204" charset="-122"/>
                <a:ea typeface="微软雅黑" panose="020B0503020204020204" charset="-122"/>
              </a:rPr>
              <a:t>（二）用药方法要点</a:t>
            </a:r>
            <a:endParaRPr lang="en-US" altLang="zh-CN" sz="3200" b="1" dirty="0">
              <a:solidFill>
                <a:schemeClr val="accent1"/>
              </a:solidFill>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（1）根据肿瘤的部位和细胞性质选择药物</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（2）单一用药，多不采用</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（3）联合用药</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（4）用药途径</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（5）与手术、放疗配合</a:t>
            </a:r>
            <a:endParaRPr lang="en-US" altLang="zh-CN" sz="3200" dirty="0">
              <a:latin typeface="微软雅黑" panose="020B0503020204020204" charset="-122"/>
              <a:ea typeface="微软雅黑" panose="020B0503020204020204" charset="-122"/>
            </a:endParaRPr>
          </a:p>
          <a:p>
            <a:pPr algn="just">
              <a:lnSpc>
                <a:spcPct val="150000"/>
              </a:lnSpc>
            </a:pPr>
            <a:r>
              <a:rPr lang="en-US" altLang="zh-CN" sz="3200" dirty="0">
                <a:latin typeface="微软雅黑" panose="020B0503020204020204" charset="-122"/>
                <a:ea typeface="微软雅黑" panose="020B0503020204020204" charset="-122"/>
              </a:rPr>
              <a:t>（6）药敏试验</a:t>
            </a:r>
            <a:endParaRPr lang="en-US" altLang="zh-CN" sz="32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p:cTn id="7" dur="500" fill="hold"/>
                                        <p:tgtEl>
                                          <p:spTgt spid="75778"/>
                                        </p:tgtEl>
                                        <p:attrNameLst>
                                          <p:attrName>ppt_w</p:attrName>
                                        </p:attrNameLst>
                                      </p:cBhvr>
                                      <p:tavLst>
                                        <p:tav tm="0">
                                          <p:val>
                                            <p:fltVal val="0.000000"/>
                                          </p:val>
                                        </p:tav>
                                        <p:tav tm="100000">
                                          <p:val>
                                            <p:strVal val="#ppt_w"/>
                                          </p:val>
                                        </p:tav>
                                      </p:tavLst>
                                    </p:anim>
                                    <p:anim calcmode="lin" valueType="num">
                                      <p:cBhvr>
                                        <p:cTn id="8" dur="500" fill="hold"/>
                                        <p:tgtEl>
                                          <p:spTgt spid="757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74754" name="文本框 74753"/>
          <p:cNvSpPr txBox="1"/>
          <p:nvPr/>
        </p:nvSpPr>
        <p:spPr>
          <a:xfrm>
            <a:off x="2628900" y="1422400"/>
            <a:ext cx="6934200" cy="2747963"/>
          </a:xfrm>
          <a:prstGeom prst="rect">
            <a:avLst/>
          </a:prstGeom>
          <a:noFill/>
          <a:ln w="9525">
            <a:noFill/>
          </a:ln>
        </p:spPr>
        <p:txBody>
          <a:bodyPr anchor="t" anchorCtr="0">
            <a:spAutoFit/>
          </a:bodyPr>
          <a:p>
            <a:pPr algn="just">
              <a:lnSpc>
                <a:spcPct val="135000"/>
              </a:lnSpc>
            </a:pPr>
            <a:r>
              <a:rPr lang="zh-CN" altLang="en-US" sz="3200" b="1" dirty="0">
                <a:latin typeface="宋体" panose="02010600030101010101" pitchFamily="2" charset="-122"/>
                <a:ea typeface="黑体" panose="02010609060101010101" charset="-122"/>
              </a:rPr>
              <a:t>另外，根据药物对细胞周期作用分为：</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a:t>
            </a:r>
            <a:r>
              <a:rPr lang="en-US" altLang="zh-CN" sz="3200" b="1" dirty="0">
                <a:latin typeface="宋体" panose="02010600030101010101" pitchFamily="2" charset="-122"/>
              </a:rPr>
              <a:t>1</a:t>
            </a:r>
            <a:r>
              <a:rPr lang="zh-CN" altLang="en-US" sz="3200" b="1" dirty="0">
                <a:latin typeface="宋体" panose="02010600030101010101" pitchFamily="2" charset="-122"/>
                <a:ea typeface="黑体" panose="02010609060101010101" charset="-122"/>
              </a:rPr>
              <a:t>）细胞周期非特异性药</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a:t>
            </a:r>
            <a:r>
              <a:rPr lang="en-US" altLang="zh-CN" sz="3200" b="1" dirty="0">
                <a:latin typeface="宋体" panose="02010600030101010101" pitchFamily="2" charset="-122"/>
              </a:rPr>
              <a:t>2</a:t>
            </a:r>
            <a:r>
              <a:rPr lang="zh-CN" altLang="en-US" sz="3200" b="1" dirty="0">
                <a:latin typeface="宋体" panose="02010600030101010101" pitchFamily="2" charset="-122"/>
                <a:ea typeface="黑体" panose="02010609060101010101" charset="-122"/>
              </a:rPr>
              <a:t>）细胞周期特异性药</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a:t>
            </a:r>
            <a:r>
              <a:rPr lang="en-US" altLang="zh-CN" sz="3200" b="1" dirty="0">
                <a:latin typeface="宋体" panose="02010600030101010101" pitchFamily="2" charset="-122"/>
              </a:rPr>
              <a:t>3</a:t>
            </a:r>
            <a:r>
              <a:rPr lang="zh-CN" altLang="en-US" sz="3200" b="1" dirty="0">
                <a:latin typeface="宋体" panose="02010600030101010101" pitchFamily="2" charset="-122"/>
                <a:ea typeface="黑体" panose="02010609060101010101" charset="-122"/>
              </a:rPr>
              <a:t>）细胞周期时相特异性药</a:t>
            </a:r>
            <a:endParaRPr lang="zh-CN" altLang="en-US" sz="3200" b="1" dirty="0">
              <a:latin typeface="宋体" panose="02010600030101010101" pitchFamily="2"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barn(outHorizontal)">
                                      <p:cBhvr>
                                        <p:cTn id="7" dur="5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文本框 76801"/>
          <p:cNvSpPr txBox="1"/>
          <p:nvPr/>
        </p:nvSpPr>
        <p:spPr>
          <a:xfrm>
            <a:off x="3200400" y="1411288"/>
            <a:ext cx="5446713" cy="4076700"/>
          </a:xfrm>
          <a:prstGeom prst="rect">
            <a:avLst/>
          </a:prstGeom>
          <a:noFill/>
          <a:ln w="9525">
            <a:noFill/>
          </a:ln>
        </p:spPr>
        <p:txBody>
          <a:bodyPr anchor="t" anchorCtr="0">
            <a:spAutoFit/>
          </a:bodyPr>
          <a:p>
            <a:pPr algn="just">
              <a:lnSpc>
                <a:spcPct val="135000"/>
              </a:lnSpc>
            </a:pPr>
            <a:r>
              <a:rPr lang="zh-CN" altLang="en-US" sz="3200" b="1" dirty="0">
                <a:solidFill>
                  <a:schemeClr val="accent1"/>
                </a:solidFill>
                <a:latin typeface="宋体" panose="02010600030101010101" pitchFamily="2" charset="-122"/>
                <a:ea typeface="黑体" panose="02010609060101010101" charset="-122"/>
              </a:rPr>
              <a:t>化疗副反应</a:t>
            </a:r>
            <a:endParaRPr lang="zh-CN" altLang="en-US" sz="3200" b="1" dirty="0">
              <a:solidFill>
                <a:schemeClr val="accent1"/>
              </a:solidFill>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（1）骨髓抑制</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（2）胃肠道反应</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（3）皮肤改变</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（4）器官功能损害</a:t>
            </a:r>
            <a:endParaRPr lang="zh-CN" altLang="en-US" sz="3200" b="1" dirty="0">
              <a:latin typeface="宋体" panose="02010600030101010101" pitchFamily="2" charset="-122"/>
              <a:ea typeface="黑体" panose="02010609060101010101" charset="-122"/>
            </a:endParaRPr>
          </a:p>
          <a:p>
            <a:pPr algn="just">
              <a:lnSpc>
                <a:spcPct val="135000"/>
              </a:lnSpc>
            </a:pPr>
            <a:r>
              <a:rPr lang="zh-CN" altLang="en-US" sz="3200" b="1" dirty="0">
                <a:latin typeface="宋体" panose="02010600030101010101" pitchFamily="2" charset="-122"/>
                <a:ea typeface="黑体" panose="02010609060101010101" charset="-122"/>
              </a:rPr>
              <a:t>（5）免疫功能降低</a:t>
            </a:r>
            <a:endParaRPr lang="zh-CN" altLang="en-US" sz="3200" b="1" dirty="0">
              <a:latin typeface="宋体" panose="02010600030101010101" pitchFamily="2"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500" fill="hold"/>
                                        <p:tgtEl>
                                          <p:spTgt spid="76802"/>
                                        </p:tgtEl>
                                        <p:attrNameLst>
                                          <p:attrName>ppt_w</p:attrName>
                                        </p:attrNameLst>
                                      </p:cBhvr>
                                      <p:tavLst>
                                        <p:tav tm="0">
                                          <p:val>
                                            <p:fltVal val="0.000000"/>
                                          </p:val>
                                        </p:tav>
                                        <p:tav tm="100000">
                                          <p:val>
                                            <p:strVal val="#ppt_w"/>
                                          </p:val>
                                        </p:tav>
                                      </p:tavLst>
                                    </p:anim>
                                    <p:anim calcmode="lin" valueType="num">
                                      <p:cBhvr>
                                        <p:cTn id="8" dur="500" fill="hold"/>
                                        <p:tgtEl>
                                          <p:spTgt spid="768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文本框 77825"/>
          <p:cNvSpPr txBox="1"/>
          <p:nvPr/>
        </p:nvSpPr>
        <p:spPr>
          <a:xfrm>
            <a:off x="609600" y="600075"/>
            <a:ext cx="10737850" cy="5260975"/>
          </a:xfrm>
          <a:prstGeom prst="rect">
            <a:avLst/>
          </a:prstGeom>
          <a:noFill/>
          <a:ln w="9525">
            <a:noFill/>
          </a:ln>
        </p:spPr>
        <p:txBody>
          <a:bodyPr wrap="square" anchor="t" anchorCtr="0">
            <a:spAutoFit/>
          </a:bodyPr>
          <a:p>
            <a:pPr algn="just">
              <a:lnSpc>
                <a:spcPct val="150000"/>
              </a:lnSpc>
            </a:pPr>
            <a:r>
              <a:rPr lang="zh-CN" altLang="en-US" sz="2800" b="1" dirty="0">
                <a:solidFill>
                  <a:schemeClr val="accent1"/>
                </a:solidFill>
                <a:latin typeface="宋体" panose="02010600030101010101" pitchFamily="2" charset="-122"/>
                <a:ea typeface="黑体" panose="02010609060101010101" charset="-122"/>
              </a:rPr>
              <a:t>（三）放射疗法</a:t>
            </a:r>
            <a:endParaRPr lang="zh-CN" altLang="en-US" sz="2800" b="1" dirty="0">
              <a:solidFill>
                <a:schemeClr val="accent1"/>
              </a:solidFill>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  放射源：（</a:t>
            </a:r>
            <a:r>
              <a:rPr lang="en-US" altLang="zh-CN" sz="2800" b="1" dirty="0">
                <a:latin typeface="宋体" panose="02010600030101010101" pitchFamily="2" charset="-122"/>
              </a:rPr>
              <a:t>1</a:t>
            </a:r>
            <a:r>
              <a:rPr lang="zh-CN" altLang="en-US" sz="2800" b="1" dirty="0">
                <a:latin typeface="宋体" panose="02010600030101010101" pitchFamily="2" charset="-122"/>
                <a:ea typeface="黑体" panose="02010609060101010101" charset="-122"/>
              </a:rPr>
              <a:t>）光子类  （</a:t>
            </a:r>
            <a:r>
              <a:rPr lang="en-US" altLang="zh-CN" sz="2800" b="1" dirty="0">
                <a:latin typeface="宋体" panose="02010600030101010101" pitchFamily="2" charset="-122"/>
              </a:rPr>
              <a:t>2</a:t>
            </a:r>
            <a:r>
              <a:rPr lang="zh-CN" altLang="en-US" sz="2800" b="1" dirty="0">
                <a:latin typeface="宋体" panose="02010600030101010101" pitchFamily="2" charset="-122"/>
                <a:ea typeface="黑体" panose="02010609060101010101" charset="-122"/>
              </a:rPr>
              <a:t>）粒子类</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  应用方法：（</a:t>
            </a:r>
            <a:r>
              <a:rPr lang="en-US" altLang="zh-CN" sz="2800" b="1" dirty="0">
                <a:latin typeface="宋体" panose="02010600030101010101" pitchFamily="2" charset="-122"/>
              </a:rPr>
              <a:t>1</a:t>
            </a:r>
            <a:r>
              <a:rPr lang="zh-CN" altLang="en-US" sz="2800" b="1" dirty="0">
                <a:latin typeface="宋体" panose="02010600030101010101" pitchFamily="2" charset="-122"/>
                <a:ea typeface="黑体" panose="02010609060101010101" charset="-122"/>
              </a:rPr>
              <a:t>）外照射（多种治疗机）</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            （</a:t>
            </a:r>
            <a:r>
              <a:rPr lang="en-US" altLang="zh-CN" sz="2800" b="1" dirty="0">
                <a:latin typeface="宋体" panose="02010600030101010101" pitchFamily="2" charset="-122"/>
              </a:rPr>
              <a:t>2</a:t>
            </a:r>
            <a:r>
              <a:rPr lang="zh-CN" altLang="en-US" sz="2800" b="1" dirty="0">
                <a:latin typeface="宋体" panose="02010600030101010101" pitchFamily="2" charset="-122"/>
                <a:ea typeface="黑体" panose="02010609060101010101" charset="-122"/>
              </a:rPr>
              <a:t>）内照射（镭针）</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  肿瘤细胞对放射线的敏感性：</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a:t>
            </a:r>
            <a:r>
              <a:rPr lang="en-US" altLang="zh-CN" sz="2800" b="1" dirty="0">
                <a:latin typeface="宋体" panose="02010600030101010101" pitchFamily="2" charset="-122"/>
              </a:rPr>
              <a:t>1</a:t>
            </a:r>
            <a:r>
              <a:rPr lang="zh-CN" altLang="en-US" sz="2800" b="1" dirty="0">
                <a:latin typeface="宋体" panose="02010600030101010101" pitchFamily="2" charset="-122"/>
                <a:ea typeface="黑体" panose="02010609060101010101" charset="-122"/>
              </a:rPr>
              <a:t>）高度敏感  （</a:t>
            </a:r>
            <a:r>
              <a:rPr lang="en-US" altLang="zh-CN" sz="2800" b="1" dirty="0">
                <a:latin typeface="宋体" panose="02010600030101010101" pitchFamily="2" charset="-122"/>
              </a:rPr>
              <a:t>2</a:t>
            </a:r>
            <a:r>
              <a:rPr lang="zh-CN" altLang="en-US" sz="2800" b="1" dirty="0">
                <a:latin typeface="宋体" panose="02010600030101010101" pitchFamily="2" charset="-122"/>
                <a:ea typeface="黑体" panose="02010609060101010101" charset="-122"/>
              </a:rPr>
              <a:t>）中度敏感  </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a:t>
            </a:r>
            <a:r>
              <a:rPr lang="en-US" altLang="zh-CN" sz="2800" b="1" dirty="0">
                <a:latin typeface="宋体" panose="02010600030101010101" pitchFamily="2" charset="-122"/>
              </a:rPr>
              <a:t>3</a:t>
            </a:r>
            <a:r>
              <a:rPr lang="zh-CN" altLang="en-US" sz="2800" b="1" dirty="0">
                <a:latin typeface="宋体" panose="02010600030101010101" pitchFamily="2" charset="-122"/>
                <a:ea typeface="黑体" panose="02010609060101010101" charset="-122"/>
              </a:rPr>
              <a:t>）低度敏感</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rPr>
              <a:t>  放射治疗副反应：骨髓抑制，皮肤粘膜改变及胃肠道反应等。</a:t>
            </a:r>
            <a:endParaRPr lang="zh-CN" altLang="en-US" sz="2800" b="1" dirty="0">
              <a:latin typeface="宋体" panose="02010600030101010101" pitchFamily="2"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strips(upLeft)">
                                      <p:cBhvr>
                                        <p:cTn id="7" dur="5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文本框 79873"/>
          <p:cNvSpPr txBox="1"/>
          <p:nvPr/>
        </p:nvSpPr>
        <p:spPr>
          <a:xfrm>
            <a:off x="533400" y="630238"/>
            <a:ext cx="11125200" cy="5076825"/>
          </a:xfrm>
          <a:prstGeom prst="rect">
            <a:avLst/>
          </a:prstGeom>
          <a:noFill/>
          <a:ln w="9525">
            <a:noFill/>
          </a:ln>
        </p:spPr>
        <p:txBody>
          <a:bodyPr wrap="square" anchor="t" anchorCtr="0">
            <a:spAutoFit/>
          </a:bodyPr>
          <a:p>
            <a:pPr algn="just">
              <a:lnSpc>
                <a:spcPct val="150000"/>
              </a:lnSpc>
            </a:pPr>
            <a:r>
              <a:rPr lang="zh-CN" altLang="en-US" sz="2800" b="1" dirty="0">
                <a:solidFill>
                  <a:schemeClr val="accent1"/>
                </a:solidFill>
                <a:latin typeface="宋体" panose="02010600030101010101" pitchFamily="2" charset="-122"/>
                <a:ea typeface="黑体" panose="02010609060101010101" charset="-122"/>
              </a:rPr>
              <a:t>（四）免疫治疗</a:t>
            </a:r>
            <a:endParaRPr lang="zh-CN" altLang="en-US" sz="2800" b="1" dirty="0">
              <a:solidFill>
                <a:schemeClr val="accent1"/>
              </a:solidFill>
              <a:latin typeface="宋体" panose="02010600030101010101" pitchFamily="2" charset="-122"/>
              <a:ea typeface="黑体" panose="02010609060101010101" charset="-122"/>
            </a:endParaRPr>
          </a:p>
          <a:p>
            <a:pPr algn="just">
              <a:lnSpc>
                <a:spcPct val="150000"/>
              </a:lnSpc>
            </a:pPr>
            <a:r>
              <a:rPr lang="zh-CN" altLang="en-US" sz="2400" b="1" dirty="0">
                <a:latin typeface="宋体" panose="02010600030101010101" pitchFamily="2" charset="-122"/>
                <a:ea typeface="黑体" panose="02010609060101010101" charset="-122"/>
              </a:rPr>
              <a:t>（</a:t>
            </a:r>
            <a:r>
              <a:rPr lang="en-US" altLang="zh-CN" sz="2400" b="1" dirty="0">
                <a:latin typeface="宋体" panose="02010600030101010101" pitchFamily="2" charset="-122"/>
              </a:rPr>
              <a:t>1</a:t>
            </a:r>
            <a:r>
              <a:rPr lang="zh-CN" altLang="en-US" sz="2400" b="1" dirty="0">
                <a:latin typeface="宋体" panose="02010600030101010101" pitchFamily="2" charset="-122"/>
                <a:ea typeface="黑体" panose="02010609060101010101" charset="-122"/>
              </a:rPr>
              <a:t>）肿瘤非特异性免疫疗法</a:t>
            </a:r>
            <a:endParaRPr lang="zh-CN" altLang="en-US" sz="2400" b="1" dirty="0">
              <a:latin typeface="宋体" panose="02010600030101010101" pitchFamily="2" charset="-122"/>
              <a:ea typeface="黑体" panose="02010609060101010101" charset="-122"/>
            </a:endParaRPr>
          </a:p>
          <a:p>
            <a:pPr algn="just">
              <a:lnSpc>
                <a:spcPct val="150000"/>
              </a:lnSpc>
            </a:pPr>
            <a:r>
              <a:rPr lang="zh-CN" altLang="en-US" sz="2400" b="1" dirty="0">
                <a:latin typeface="宋体" panose="02010600030101010101" pitchFamily="2" charset="-122"/>
                <a:ea typeface="黑体" panose="02010609060101010101" charset="-122"/>
              </a:rPr>
              <a:t>（</a:t>
            </a:r>
            <a:r>
              <a:rPr lang="en-US" altLang="zh-CN" sz="2400" b="1" dirty="0">
                <a:latin typeface="宋体" panose="02010600030101010101" pitchFamily="2" charset="-122"/>
              </a:rPr>
              <a:t>2</a:t>
            </a:r>
            <a:r>
              <a:rPr lang="zh-CN" altLang="en-US" sz="2400" b="1" dirty="0">
                <a:latin typeface="宋体" panose="02010600030101010101" pitchFamily="2" charset="-122"/>
                <a:ea typeface="黑体" panose="02010609060101010101" charset="-122"/>
              </a:rPr>
              <a:t>）特异性免疫疗法： 自身或异体瘤苗</a:t>
            </a:r>
            <a:endParaRPr lang="zh-CN" altLang="en-US" sz="2400" b="1" dirty="0">
              <a:latin typeface="宋体" panose="02010600030101010101" pitchFamily="2" charset="-122"/>
              <a:ea typeface="黑体" panose="02010609060101010101" charset="-122"/>
            </a:endParaRPr>
          </a:p>
          <a:p>
            <a:pPr algn="just">
              <a:lnSpc>
                <a:spcPct val="150000"/>
              </a:lnSpc>
            </a:pPr>
            <a:r>
              <a:rPr lang="zh-CN" altLang="en-US" sz="2800" b="1" dirty="0">
                <a:solidFill>
                  <a:schemeClr val="accent1"/>
                </a:solidFill>
                <a:latin typeface="宋体" panose="02010600030101010101" pitchFamily="2" charset="-122"/>
                <a:ea typeface="黑体" panose="02010609060101010101" charset="-122"/>
              </a:rPr>
              <a:t>（五）基因治疗</a:t>
            </a:r>
            <a:endParaRPr lang="zh-CN" altLang="en-US" sz="2800" b="1" dirty="0">
              <a:solidFill>
                <a:schemeClr val="accent1"/>
              </a:solidFill>
              <a:latin typeface="宋体" panose="02010600030101010101" pitchFamily="2" charset="-122"/>
              <a:ea typeface="黑体" panose="02010609060101010101" charset="-122"/>
            </a:endParaRPr>
          </a:p>
          <a:p>
            <a:pPr algn="just">
              <a:lnSpc>
                <a:spcPct val="150000"/>
              </a:lnSpc>
            </a:pPr>
            <a:r>
              <a:rPr lang="zh-CN" altLang="en-US" sz="2800" b="1" dirty="0">
                <a:solidFill>
                  <a:schemeClr val="accent1"/>
                </a:solidFill>
                <a:latin typeface="宋体" panose="02010600030101010101" pitchFamily="2" charset="-122"/>
                <a:ea typeface="黑体" panose="02010609060101010101" charset="-122"/>
                <a:sym typeface="+mn-ea"/>
              </a:rPr>
              <a:t>（六）中药治疗</a:t>
            </a:r>
            <a:endParaRPr lang="zh-CN" altLang="en-US" sz="2800" b="1" dirty="0">
              <a:solidFill>
                <a:schemeClr val="accent1"/>
              </a:solidFill>
              <a:latin typeface="宋体" panose="02010600030101010101" pitchFamily="2" charset="-122"/>
              <a:ea typeface="黑体" panose="02010609060101010101" charset="-122"/>
            </a:endParaRPr>
          </a:p>
          <a:p>
            <a:pPr algn="just">
              <a:lnSpc>
                <a:spcPct val="150000"/>
              </a:lnSpc>
            </a:pPr>
            <a:r>
              <a:rPr lang="zh-CN" altLang="en-US" sz="2800" dirty="0">
                <a:latin typeface="宋体" panose="02010600030101010101" pitchFamily="2" charset="-122"/>
                <a:ea typeface="黑体" panose="02010609060101010101" charset="-122"/>
                <a:sym typeface="+mn-ea"/>
              </a:rPr>
              <a:t>  </a:t>
            </a:r>
            <a:r>
              <a:rPr lang="en-US" altLang="zh-CN" sz="2800" b="1" dirty="0">
                <a:latin typeface="宋体" panose="02010600030101010101" pitchFamily="2" charset="-122"/>
                <a:sym typeface="+mn-ea"/>
              </a:rPr>
              <a:t>1.</a:t>
            </a:r>
            <a:r>
              <a:rPr lang="zh-CN" altLang="en-US" sz="2800" b="1" dirty="0">
                <a:latin typeface="宋体" panose="02010600030101010101" pitchFamily="2" charset="-122"/>
                <a:ea typeface="黑体" panose="02010609060101010101" charset="-122"/>
                <a:sym typeface="+mn-ea"/>
              </a:rPr>
              <a:t>支持疗法：采用扶正中药。（</a:t>
            </a:r>
            <a:r>
              <a:rPr lang="en-US" altLang="zh-CN" sz="2800" b="1" dirty="0">
                <a:latin typeface="宋体" panose="02010600030101010101" pitchFamily="2" charset="-122"/>
                <a:sym typeface="+mn-ea"/>
              </a:rPr>
              <a:t>1</a:t>
            </a:r>
            <a:r>
              <a:rPr lang="zh-CN" altLang="en-US" sz="2800" b="1" dirty="0">
                <a:latin typeface="宋体" panose="02010600030101010101" pitchFamily="2" charset="-122"/>
                <a:ea typeface="黑体" panose="02010609060101010101" charset="-122"/>
                <a:sym typeface="+mn-ea"/>
              </a:rPr>
              <a:t>）益气健脾药（</a:t>
            </a:r>
            <a:r>
              <a:rPr lang="en-US" altLang="zh-CN" sz="2800" b="1" dirty="0">
                <a:latin typeface="宋体" panose="02010600030101010101" pitchFamily="2" charset="-122"/>
                <a:sym typeface="+mn-ea"/>
              </a:rPr>
              <a:t>2</a:t>
            </a:r>
            <a:r>
              <a:rPr lang="zh-CN" altLang="en-US" sz="2800" b="1" dirty="0">
                <a:latin typeface="宋体" panose="02010600030101010101" pitchFamily="2" charset="-122"/>
                <a:ea typeface="黑体" panose="02010609060101010101" charset="-122"/>
                <a:sym typeface="+mn-ea"/>
              </a:rPr>
              <a:t>）补肾药（</a:t>
            </a:r>
            <a:r>
              <a:rPr lang="en-US" altLang="zh-CN" sz="2800" b="1" dirty="0">
                <a:latin typeface="宋体" panose="02010600030101010101" pitchFamily="2" charset="-122"/>
                <a:sym typeface="+mn-ea"/>
              </a:rPr>
              <a:t>3</a:t>
            </a:r>
            <a:r>
              <a:rPr lang="zh-CN" altLang="en-US" sz="2800" b="1" dirty="0">
                <a:latin typeface="宋体" panose="02010600030101010101" pitchFamily="2" charset="-122"/>
                <a:ea typeface="黑体" panose="02010609060101010101" charset="-122"/>
                <a:sym typeface="+mn-ea"/>
              </a:rPr>
              <a:t>）滋阴养血药。</a:t>
            </a:r>
            <a:endParaRPr lang="zh-CN" altLang="en-US" sz="2800" b="1" dirty="0">
              <a:latin typeface="宋体" panose="02010600030101010101" pitchFamily="2" charset="-122"/>
              <a:ea typeface="黑体" panose="02010609060101010101" charset="-122"/>
            </a:endParaRPr>
          </a:p>
          <a:p>
            <a:pPr algn="just">
              <a:lnSpc>
                <a:spcPct val="150000"/>
              </a:lnSpc>
            </a:pPr>
            <a:r>
              <a:rPr lang="zh-CN" altLang="en-US" sz="2800" b="1" dirty="0">
                <a:latin typeface="宋体" panose="02010600030101010101" pitchFamily="2" charset="-122"/>
                <a:ea typeface="黑体" panose="02010609060101010101" charset="-122"/>
                <a:sym typeface="+mn-ea"/>
              </a:rPr>
              <a:t>  </a:t>
            </a:r>
            <a:r>
              <a:rPr lang="en-US" altLang="zh-CN" sz="2800" b="1" dirty="0">
                <a:latin typeface="宋体" panose="02010600030101010101" pitchFamily="2" charset="-122"/>
                <a:sym typeface="+mn-ea"/>
              </a:rPr>
              <a:t>2.</a:t>
            </a:r>
            <a:r>
              <a:rPr lang="zh-CN" altLang="en-US" sz="2800" b="1" dirty="0">
                <a:latin typeface="宋体" panose="02010600030101010101" pitchFamily="2" charset="-122"/>
                <a:ea typeface="黑体" panose="02010609060101010101" charset="-122"/>
                <a:sym typeface="+mn-ea"/>
              </a:rPr>
              <a:t>抑癌药物：（</a:t>
            </a:r>
            <a:r>
              <a:rPr lang="en-US" altLang="zh-CN" sz="2800" b="1" dirty="0">
                <a:latin typeface="宋体" panose="02010600030101010101" pitchFamily="2" charset="-122"/>
                <a:sym typeface="+mn-ea"/>
              </a:rPr>
              <a:t>1</a:t>
            </a:r>
            <a:r>
              <a:rPr lang="zh-CN" altLang="en-US" sz="2800" b="1" dirty="0">
                <a:latin typeface="宋体" panose="02010600030101010101" pitchFamily="2" charset="-122"/>
                <a:ea typeface="黑体" panose="02010609060101010101" charset="-122"/>
                <a:sym typeface="+mn-ea"/>
              </a:rPr>
              <a:t>）植物类。（</a:t>
            </a:r>
            <a:r>
              <a:rPr lang="en-US" altLang="zh-CN" sz="2800" b="1" dirty="0">
                <a:latin typeface="宋体" panose="02010600030101010101" pitchFamily="2" charset="-122"/>
                <a:sym typeface="+mn-ea"/>
              </a:rPr>
              <a:t>2</a:t>
            </a:r>
            <a:r>
              <a:rPr lang="zh-CN" altLang="en-US" sz="2800" b="1" dirty="0">
                <a:latin typeface="宋体" panose="02010600030101010101" pitchFamily="2" charset="-122"/>
                <a:ea typeface="黑体" panose="02010609060101010101" charset="-122"/>
                <a:sym typeface="+mn-ea"/>
              </a:rPr>
              <a:t>）动物类。</a:t>
            </a:r>
            <a:endParaRPr lang="zh-CN" altLang="en-US" sz="2800" b="1" dirty="0">
              <a:latin typeface="宋体" panose="02010600030101010101" pitchFamily="2"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arn(in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7" name="文本框 67586"/>
          <p:cNvSpPr txBox="1"/>
          <p:nvPr/>
        </p:nvSpPr>
        <p:spPr>
          <a:xfrm>
            <a:off x="762000" y="1349375"/>
            <a:ext cx="10707688" cy="3322638"/>
          </a:xfrm>
          <a:prstGeom prst="rect">
            <a:avLst/>
          </a:prstGeom>
          <a:noFill/>
          <a:ln w="9525">
            <a:noFill/>
          </a:ln>
        </p:spPr>
        <p:txBody>
          <a:bodyPr wrap="square" anchor="t" anchorCtr="0">
            <a:spAutoFit/>
          </a:bodyPr>
          <a:p>
            <a:pPr marL="457200" indent="-457200">
              <a:lnSpc>
                <a:spcPct val="150000"/>
              </a:lnSpc>
              <a:buClr>
                <a:srgbClr val="5B9BD5"/>
              </a:buClr>
              <a:buFont typeface="Wingdings" panose="05000000000000000000" charset="0"/>
              <a:buChar char="u"/>
            </a:pPr>
            <a:r>
              <a:rPr lang="zh-CN" altLang="en-US" sz="2800" b="1" dirty="0">
                <a:latin typeface="Arial" panose="020B0604020202020204" pitchFamily="34" charset="0"/>
                <a:ea typeface="黑体" panose="02010609060101010101" charset="-122"/>
              </a:rPr>
              <a:t>一级预防：消除或减少可能致癌的因素，防止癌症的发生。</a:t>
            </a:r>
            <a:endParaRPr lang="zh-CN" altLang="en-US" sz="2800" b="1" dirty="0">
              <a:latin typeface="Arial" panose="020B0604020202020204" pitchFamily="34" charset="0"/>
              <a:ea typeface="黑体" panose="02010609060101010101" charset="-122"/>
            </a:endParaRPr>
          </a:p>
          <a:p>
            <a:pPr marL="457200" indent="-457200">
              <a:lnSpc>
                <a:spcPct val="150000"/>
              </a:lnSpc>
              <a:buClr>
                <a:srgbClr val="5B9BD5"/>
              </a:buClr>
              <a:buFont typeface="Wingdings" panose="05000000000000000000" charset="0"/>
              <a:buChar char="u"/>
            </a:pPr>
            <a:r>
              <a:rPr lang="zh-CN" altLang="en-US" sz="2800" b="1" dirty="0">
                <a:latin typeface="Arial" panose="020B0604020202020204" pitchFamily="34" charset="0"/>
                <a:ea typeface="黑体" panose="02010609060101010101" charset="-122"/>
              </a:rPr>
              <a:t>二级预防：癌症一旦发生，如何早期发现、及时治疗，降低死亡率。</a:t>
            </a:r>
            <a:endParaRPr lang="zh-CN" altLang="en-US" sz="2800" b="1" dirty="0">
              <a:latin typeface="Arial" panose="020B0604020202020204" pitchFamily="34" charset="0"/>
              <a:ea typeface="黑体" panose="02010609060101010101" charset="-122"/>
            </a:endParaRPr>
          </a:p>
          <a:p>
            <a:pPr marL="457200" indent="-457200">
              <a:lnSpc>
                <a:spcPct val="150000"/>
              </a:lnSpc>
              <a:buClr>
                <a:srgbClr val="5B9BD5"/>
              </a:buClr>
              <a:buFont typeface="Wingdings" panose="05000000000000000000" charset="0"/>
              <a:buChar char="u"/>
            </a:pPr>
            <a:r>
              <a:rPr lang="zh-CN" altLang="en-US" sz="2800" b="1" dirty="0">
                <a:latin typeface="Arial" panose="020B0604020202020204" pitchFamily="34" charset="0"/>
                <a:ea typeface="黑体" panose="02010609060101010101" charset="-122"/>
              </a:rPr>
              <a:t>三级预防：诊断与治疗后的康复，提高生存质量及减轻痛苦，延长寿命。</a:t>
            </a:r>
            <a:endParaRPr lang="zh-CN" altLang="en-US" sz="2800" b="1" dirty="0">
              <a:latin typeface="Arial" panose="020B0604020202020204" pitchFamily="34" charset="0"/>
              <a:ea typeface="黑体" panose="02010609060101010101" charset="-122"/>
            </a:endParaRPr>
          </a:p>
        </p:txBody>
      </p:sp>
      <p:sp>
        <p:nvSpPr>
          <p:cNvPr id="71682" name="文本框 71681"/>
          <p:cNvSpPr/>
          <p:nvPr/>
        </p:nvSpPr>
        <p:spPr>
          <a:xfrm>
            <a:off x="0" y="0"/>
            <a:ext cx="2709863" cy="768350"/>
          </a:xfrm>
          <a:prstGeom prst="rect">
            <a:avLst/>
          </a:prstGeom>
          <a:noFill/>
          <a:ln w="9525">
            <a:noFill/>
          </a:ln>
        </p:spPr>
        <p:txBody>
          <a:bodyPr wrap="square" lIns="91440" tIns="45720" rIns="91440" bIns="45720" anchor="ctr" anchorCtr="0"/>
          <a:p>
            <a:pPr>
              <a:lnSpc>
                <a:spcPct val="90000"/>
              </a:lnSpc>
            </a:pPr>
            <a:r>
              <a:rPr lang="zh-CN" altLang="en-US" sz="4000" dirty="0">
                <a:solidFill>
                  <a:schemeClr val="bg1"/>
                </a:solidFill>
                <a:latin typeface="黑体" panose="02010609060101010101" charset="-122"/>
                <a:ea typeface="黑体" panose="02010609060101010101" charset="-122"/>
              </a:rPr>
              <a:t>五、预 防</a:t>
            </a:r>
            <a:endParaRPr lang="zh-CN" altLang="en-US" sz="4000" dirty="0">
              <a:solidFill>
                <a:schemeClr val="bg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barn(outHorizontal)">
                                      <p:cBhvr>
                                        <p:cTn id="7" dur="500"/>
                                        <p:tgtEl>
                                          <p:spTgt spid="675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682"/>
                                        </p:tgtEl>
                                        <p:attrNameLst>
                                          <p:attrName>style.visibility</p:attrName>
                                        </p:attrNameLst>
                                      </p:cBhvr>
                                      <p:to>
                                        <p:strVal val="visible"/>
                                      </p:to>
                                    </p:set>
                                    <p:animEffect transition="in" filter="blinds(horizontal)">
                                      <p:cBhvr>
                                        <p:cTn id="12"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7168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标题 68609"/>
          <p:cNvSpPr>
            <a:spLocks noGrp="1"/>
          </p:cNvSpPr>
          <p:nvPr>
            <p:ph type="title" idx="4294967295"/>
          </p:nvPr>
        </p:nvSpPr>
        <p:spPr>
          <a:xfrm>
            <a:off x="1916113" y="93663"/>
            <a:ext cx="8553450" cy="1155700"/>
          </a:xfrm>
          <a:ln/>
        </p:spPr>
        <p:txBody>
          <a:bodyPr wrap="square" lIns="92075" tIns="46038" rIns="92075" bIns="46038" anchor="ctr" anchorCtr="0"/>
          <a:p>
            <a:r>
              <a:rPr lang="zh-CN" altLang="en-US" sz="4000" dirty="0"/>
              <a:t>癌症的十种主要警告信号是什么</a:t>
            </a:r>
            <a:r>
              <a:rPr lang="en-US" altLang="zh-CN" sz="4000" dirty="0"/>
              <a:t>? </a:t>
            </a:r>
            <a:endParaRPr lang="en-US" altLang="zh-CN" sz="4000" dirty="0"/>
          </a:p>
        </p:txBody>
      </p:sp>
      <p:sp>
        <p:nvSpPr>
          <p:cNvPr id="64515" name="文本占位符 68610"/>
          <p:cNvSpPr>
            <a:spLocks noGrp="1"/>
          </p:cNvSpPr>
          <p:nvPr>
            <p:ph idx="4294967295"/>
          </p:nvPr>
        </p:nvSpPr>
        <p:spPr>
          <a:xfrm>
            <a:off x="293688" y="1249363"/>
            <a:ext cx="11798300" cy="5300663"/>
          </a:xfrm>
        </p:spPr>
        <p:txBody>
          <a:bodyPr wrap="square" lIns="92075" tIns="46038" rIns="92075" bIns="46038" anchor="t">
            <a:normAutofit fontScale="90000" lnSpcReduction="20000"/>
          </a:bodyPr>
          <a:p>
            <a:pPr marL="0" marR="0" indent="0" algn="l" defTabSz="914400" rtl="0" eaLnBrk="1" fontAlgn="auto" latinLnBrk="0" hangingPunct="1">
              <a:lnSpc>
                <a:spcPct val="150000"/>
              </a:lnSpc>
              <a:spcBef>
                <a:spcPts val="1000"/>
              </a:spcBef>
              <a:spcAft>
                <a:spcPct val="0"/>
              </a:spcAft>
              <a:buClrTx/>
              <a:buSzTx/>
              <a:buFont typeface="Arial" panose="020B0604020202020204" pitchFamily="34" charset="0"/>
              <a:buNone/>
            </a:pP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sym typeface="Arial" panose="020B0604020202020204" pitchFamily="34" charset="0"/>
              </a:rPr>
              <a:t>（1）</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皮肤、乳腺、甲状腺、颈部、骨骼或其他部位可触及的硬结或硬变。</a:t>
            </a:r>
            <a:endPar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endParaRPr>
          </a:p>
          <a:p>
            <a:pPr marL="0" marR="0" indent="0" algn="l" defTabSz="914400" rtl="0" eaLnBrk="1" fontAlgn="auto" latinLnBrk="0" hangingPunct="1">
              <a:lnSpc>
                <a:spcPct val="150000"/>
              </a:lnSpc>
              <a:spcBef>
                <a:spcPts val="1000"/>
              </a:spcBef>
              <a:spcAft>
                <a:spcPct val="0"/>
              </a:spcAft>
              <a:buClrTx/>
              <a:buSzTx/>
              <a:buFont typeface="Arial" panose="020B0604020202020204" pitchFamily="34" charset="0"/>
              <a:buNone/>
            </a:pP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sym typeface="Arial" panose="020B0604020202020204" pitchFamily="34" charset="0"/>
              </a:rPr>
              <a:t>（2）</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黑痣或疣</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赘瘤</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发生明显的变化。</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(3)</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吞咽时食管内有异物感、进食噎塞感或上腹部不规则疼痛及持续性消化不正常。</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(4)</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长久的舌象改变及原因不明的食欲减退、体重下降。</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(5)</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原因不明的黑色大便、大便带血或腹泻便秘交替。</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(6)</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原因不明的无痛性血尿。</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(7)</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持续性的声音嘶哑、干咳、痰中带血或体检时发现肺部肿块阴影。</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(8)</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鼻衄与鼻咽分泌物带血、听力减退、耳鸣、头痛。</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(9)</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月经血量过多，经期外或绝经后不规则的阴道出血。</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(10)</a:t>
            </a: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不明原因的长期发热、贫血等。</a:t>
            </a:r>
            <a:br>
              <a:rPr lang="zh-CN" altLang="en-US" sz="2400" dirty="0"/>
            </a:br>
            <a:r>
              <a:rPr kumimoji="0" lang="zh-CN" altLang="en-US" sz="2400" b="0" i="0" u="none" strike="noStrike" kern="1200" cap="none" spc="0" normalizeH="0" baseline="0" noProof="1" dirty="0">
                <a:solidFill>
                  <a:schemeClr val="tx1"/>
                </a:solidFill>
                <a:latin typeface="黑体" panose="02010609060101010101" charset="-122"/>
                <a:ea typeface="黑体" panose="02010609060101010101" charset="-122"/>
                <a:cs typeface="黑体" panose="02010609060101010101" charset="-122"/>
              </a:rPr>
              <a:t>　　</a:t>
            </a:r>
            <a:r>
              <a:rPr kumimoji="0" lang="zh-CN" altLang="en-US" sz="2400" b="0" i="0" u="none" strike="noStrike" kern="1200" cap="none" spc="0" normalizeH="0" baseline="0" noProof="1" dirty="0">
                <a:solidFill>
                  <a:srgbClr val="C00000"/>
                </a:solidFill>
                <a:latin typeface="黑体" panose="02010609060101010101" charset="-122"/>
                <a:ea typeface="黑体" panose="02010609060101010101" charset="-122"/>
                <a:cs typeface="黑体" panose="02010609060101010101" charset="-122"/>
              </a:rPr>
              <a:t>凡是出现上述症状之一者，应早就医、早诊断、早治疗，提高癌症的治愈率。</a:t>
            </a:r>
            <a:r>
              <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rPr>
              <a:t> </a:t>
            </a:r>
            <a:endParaRPr kumimoji="0" lang="zh-CN" altLang="en-US" sz="2400" b="0" i="0" u="none" strike="noStrike" kern="1200" cap="none" spc="0" normalizeH="0" baseline="0" noProof="1" dirty="0">
              <a:solidFill>
                <a:schemeClr val="tx1"/>
              </a:solidFill>
              <a:latin typeface="Times New Roman" panose="02020603050405020304" pitchFamily="18" charset="0"/>
              <a:ea typeface="黑体" panose="02010609060101010101" charset="-122"/>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a:xfrm>
            <a:off x="301625" y="1193800"/>
            <a:ext cx="11653838" cy="736600"/>
          </a:xfrm>
          <a:custGeom>
            <a:avLst/>
            <a:gdLst/>
            <a:ahLst/>
            <a:cxnLst>
              <a:cxn ang="0">
                <a:pos x="4748" y="0"/>
              </a:cxn>
              <a:cxn ang="0">
                <a:pos x="1445815" y="273254"/>
              </a:cxn>
              <a:cxn ang="0">
                <a:pos x="2901127" y="463345"/>
              </a:cxn>
              <a:cxn ang="0">
                <a:pos x="4363562" y="582151"/>
              </a:cxn>
              <a:cxn ang="0">
                <a:pos x="5830744" y="627298"/>
              </a:cxn>
              <a:cxn ang="0">
                <a:pos x="7295553" y="598784"/>
              </a:cxn>
              <a:cxn ang="0">
                <a:pos x="8029144" y="553638"/>
              </a:cxn>
              <a:cxn ang="0">
                <a:pos x="8392378" y="522748"/>
              </a:cxn>
              <a:cxn ang="0">
                <a:pos x="8757987" y="487106"/>
              </a:cxn>
              <a:cxn ang="0">
                <a:pos x="9486830" y="399189"/>
              </a:cxn>
              <a:cxn ang="0">
                <a:pos x="10213299" y="289887"/>
              </a:cxn>
              <a:cxn ang="0">
                <a:pos x="10935020" y="156824"/>
              </a:cxn>
              <a:cxn ang="0">
                <a:pos x="11293506" y="80788"/>
              </a:cxn>
              <a:cxn ang="0">
                <a:pos x="11651992" y="0"/>
              </a:cxn>
              <a:cxn ang="0">
                <a:pos x="11654367" y="14256"/>
              </a:cxn>
              <a:cxn ang="0">
                <a:pos x="11300628" y="109301"/>
              </a:cxn>
              <a:cxn ang="0">
                <a:pos x="10942142" y="194842"/>
              </a:cxn>
              <a:cxn ang="0">
                <a:pos x="10222795" y="346914"/>
              </a:cxn>
              <a:cxn ang="0">
                <a:pos x="9498700" y="472849"/>
              </a:cxn>
              <a:cxn ang="0">
                <a:pos x="8767483" y="572647"/>
              </a:cxn>
              <a:cxn ang="0">
                <a:pos x="7300301" y="698581"/>
              </a:cxn>
              <a:cxn ang="0">
                <a:pos x="5828370" y="734223"/>
              </a:cxn>
              <a:cxn ang="0">
                <a:pos x="4358813" y="684325"/>
              </a:cxn>
              <a:cxn ang="0">
                <a:pos x="2891631" y="548885"/>
              </a:cxn>
              <a:cxn ang="0">
                <a:pos x="1436319" y="332658"/>
              </a:cxn>
              <a:cxn ang="0">
                <a:pos x="714598" y="187714"/>
              </a:cxn>
              <a:cxn ang="0">
                <a:pos x="356112" y="106925"/>
              </a:cxn>
              <a:cxn ang="0">
                <a:pos x="0" y="14256"/>
              </a:cxn>
              <a:cxn ang="0">
                <a:pos x="4748" y="0"/>
              </a:cxn>
            </a:cxnLst>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9DC3E6"/>
          </a:solidFill>
          <a:ln w="9525">
            <a:noFill/>
          </a:ln>
        </p:spPr>
        <p:txBody>
          <a:bodyPr/>
          <a:p>
            <a:endParaRPr lang="zh-CN" altLang="en-US"/>
          </a:p>
        </p:txBody>
      </p:sp>
      <p:grpSp>
        <p:nvGrpSpPr>
          <p:cNvPr id="19" name="组合 18"/>
          <p:cNvGrpSpPr/>
          <p:nvPr/>
        </p:nvGrpSpPr>
        <p:grpSpPr>
          <a:xfrm>
            <a:off x="2155825" y="1392238"/>
            <a:ext cx="1654175" cy="2455862"/>
            <a:chOff x="3345" y="2143"/>
            <a:chExt cx="2603" cy="3866"/>
          </a:xfrm>
        </p:grpSpPr>
        <p:sp>
          <p:nvSpPr>
            <p:cNvPr id="28675" name="Freeform 7"/>
            <p:cNvSpPr>
              <a:spLocks noEditPoints="1"/>
            </p:cNvSpPr>
            <p:nvPr/>
          </p:nvSpPr>
          <p:spPr>
            <a:xfrm>
              <a:off x="3345" y="3029"/>
              <a:ext cx="2603" cy="2980"/>
            </a:xfrm>
            <a:custGeom>
              <a:avLst/>
              <a:gdLst/>
              <a:ahLst/>
              <a:cxnLst>
                <a:cxn ang="0">
                  <a:pos x="460" y="838"/>
                </a:cxn>
                <a:cxn ang="0">
                  <a:pos x="460" y="2519"/>
                </a:cxn>
                <a:cxn ang="0">
                  <a:pos x="2139" y="2519"/>
                </a:cxn>
                <a:cxn ang="0">
                  <a:pos x="2139" y="838"/>
                </a:cxn>
                <a:cxn ang="0">
                  <a:pos x="1301" y="0"/>
                </a:cxn>
                <a:cxn ang="0">
                  <a:pos x="460" y="838"/>
                </a:cxn>
                <a:cxn ang="0">
                  <a:pos x="1350" y="378"/>
                </a:cxn>
                <a:cxn ang="0">
                  <a:pos x="1226" y="378"/>
                </a:cxn>
                <a:cxn ang="0">
                  <a:pos x="1226" y="250"/>
                </a:cxn>
                <a:cxn ang="0">
                  <a:pos x="1350" y="250"/>
                </a:cxn>
                <a:cxn ang="0">
                  <a:pos x="1350" y="378"/>
                </a:cxn>
              </a:cxnLst>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w="9525">
              <a:noFill/>
            </a:ln>
          </p:spPr>
          <p:txBody>
            <a:bodyPr/>
            <a:p>
              <a:endParaRPr lang="zh-CN" altLang="en-US"/>
            </a:p>
          </p:txBody>
        </p:sp>
        <p:sp>
          <p:nvSpPr>
            <p:cNvPr id="28676" name="Freeform 10"/>
            <p:cNvSpPr/>
            <p:nvPr/>
          </p:nvSpPr>
          <p:spPr>
            <a:xfrm>
              <a:off x="4295" y="2143"/>
              <a:ext cx="703" cy="1313"/>
            </a:xfrm>
            <a:custGeom>
              <a:avLst/>
              <a:gdLst/>
              <a:ahLst/>
              <a:cxnLst>
                <a:cxn ang="0">
                  <a:pos x="400" y="1256"/>
                </a:cxn>
                <a:cxn ang="0">
                  <a:pos x="669" y="602"/>
                </a:cxn>
                <a:cxn ang="0">
                  <a:pos x="482" y="74"/>
                </a:cxn>
                <a:cxn ang="0">
                  <a:pos x="37" y="340"/>
                </a:cxn>
                <a:cxn ang="0">
                  <a:pos x="228" y="1043"/>
                </a:cxn>
                <a:cxn ang="0">
                  <a:pos x="317" y="972"/>
                </a:cxn>
                <a:cxn ang="0">
                  <a:pos x="127" y="448"/>
                </a:cxn>
                <a:cxn ang="0">
                  <a:pos x="190" y="202"/>
                </a:cxn>
                <a:cxn ang="0">
                  <a:pos x="459" y="190"/>
                </a:cxn>
                <a:cxn ang="0">
                  <a:pos x="560" y="692"/>
                </a:cxn>
                <a:cxn ang="0">
                  <a:pos x="336" y="1204"/>
                </a:cxn>
                <a:cxn ang="0">
                  <a:pos x="400" y="1256"/>
                </a:cxn>
              </a:cxnLst>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w="9525">
              <a:noFill/>
            </a:ln>
          </p:spPr>
          <p:txBody>
            <a:bodyPr/>
            <a:p>
              <a:endParaRPr lang="zh-CN" altLang="en-US"/>
            </a:p>
          </p:txBody>
        </p:sp>
        <p:sp>
          <p:nvSpPr>
            <p:cNvPr id="28677" name="矩形 1"/>
            <p:cNvSpPr/>
            <p:nvPr/>
          </p:nvSpPr>
          <p:spPr>
            <a:xfrm>
              <a:off x="3574" y="4253"/>
              <a:ext cx="2144" cy="580"/>
            </a:xfrm>
            <a:prstGeom prst="rect">
              <a:avLst/>
            </a:prstGeom>
            <a:noFill/>
            <a:ln w="9525">
              <a:noFill/>
            </a:ln>
          </p:spPr>
          <p:txBody>
            <a:bodyPr wrap="square" anchor="t" anchorCtr="0">
              <a:spAutoFit/>
            </a:bodyPr>
            <a:p>
              <a:pPr algn="ctr" eaLnBrk="0" hangingPunct="0"/>
              <a:r>
                <a:rPr lang="zh-CN" altLang="en-US" dirty="0">
                  <a:solidFill>
                    <a:schemeClr val="bg1"/>
                  </a:solidFill>
                  <a:latin typeface="黑体" panose="02010609060101010101" charset="-122"/>
                  <a:ea typeface="黑体" panose="02010609060101010101" charset="-122"/>
                  <a:sym typeface="黑体" panose="02010609060101010101" charset="-122"/>
                </a:rPr>
                <a:t>知识目标</a:t>
              </a:r>
              <a:endParaRPr lang="zh-CN" altLang="en-US" dirty="0">
                <a:solidFill>
                  <a:schemeClr val="bg1"/>
                </a:solidFill>
                <a:latin typeface="黑体" panose="02010609060101010101" charset="-122"/>
                <a:ea typeface="黑体" panose="02010609060101010101" charset="-122"/>
                <a:sym typeface="黑体" panose="02010609060101010101" charset="-122"/>
              </a:endParaRPr>
            </a:p>
          </p:txBody>
        </p:sp>
      </p:grpSp>
      <p:grpSp>
        <p:nvGrpSpPr>
          <p:cNvPr id="20" name="组合 19"/>
          <p:cNvGrpSpPr/>
          <p:nvPr/>
        </p:nvGrpSpPr>
        <p:grpSpPr>
          <a:xfrm>
            <a:off x="5302250" y="1588770"/>
            <a:ext cx="1652904"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strike="noStrike" noProof="1"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strike="noStrike" noProof="1"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strike="noStrike" noProof="1"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strike="noStrike" noProof="1"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4" y="1443989"/>
            <a:ext cx="1652906" cy="2454911"/>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strike="noStrike" noProof="1"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strike="noStrike" noProof="1"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strike="noStrike" noProof="1"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strike="noStrike" noProof="1"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675" y="58738"/>
            <a:ext cx="1863725" cy="5334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base">
              <a:lnSpc>
                <a:spcPct val="100000"/>
              </a:lnSpc>
              <a:spcBef>
                <a:spcPts val="1000"/>
              </a:spcBef>
              <a:spcAft>
                <a:spcPts val="0"/>
              </a:spcAft>
              <a:buSzPct val="100000"/>
              <a:buNone/>
            </a:pPr>
            <a:r>
              <a:rPr lang="zh-CN" sz="3000" b="1" strike="noStrike" spc="388" noProof="1"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trike="noStrike" spc="388" noProof="1"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trike="noStrike" spc="388" noProof="1"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488" y="4000500"/>
            <a:ext cx="2967037" cy="2416175"/>
          </a:xfrm>
          <a:prstGeom prst="rect">
            <a:avLst/>
          </a:prstGeom>
          <a:noFill/>
          <a:ln w="9525">
            <a:noFill/>
          </a:ln>
          <a:effectLst>
            <a:outerShdw sx="999" sy="999" algn="ctr" rotWithShape="0">
              <a:srgbClr val="000000"/>
            </a:outerShdw>
          </a:effectLst>
        </p:spPr>
        <p:txBody>
          <a:bodyPr wrap="square" anchor="t" anchorCtr="0">
            <a:spAutoFit/>
          </a:bodyPr>
          <a:p>
            <a:pPr algn="just">
              <a:lnSpc>
                <a:spcPct val="120000"/>
              </a:lnSpc>
            </a:pPr>
            <a:r>
              <a:rPr lang="en-US" altLang="zh-CN" dirty="0">
                <a:latin typeface="Arial" panose="020B0604020202020204" pitchFamily="34" charset="0"/>
              </a:rPr>
              <a:t>1.</a:t>
            </a:r>
            <a:r>
              <a:rPr lang="zh-CN" altLang="en-US" dirty="0">
                <a:latin typeface="Arial" panose="020B0604020202020204" pitchFamily="34" charset="0"/>
                <a:ea typeface="黑体" panose="02010609060101010101" charset="-122"/>
              </a:rPr>
              <a:t>掌握休克、肿瘤、烧伤的概念、临床表现、诊断及治疗。</a:t>
            </a:r>
            <a:r>
              <a:rPr lang="en-US" altLang="zh-CN" dirty="0">
                <a:latin typeface="Arial" panose="020B0604020202020204" pitchFamily="34" charset="0"/>
              </a:rPr>
              <a:t> </a:t>
            </a:r>
            <a:endParaRPr lang="en-US" altLang="zh-CN" dirty="0">
              <a:latin typeface="Arial" panose="020B0604020202020204" pitchFamily="34" charset="0"/>
            </a:endParaRPr>
          </a:p>
          <a:p>
            <a:pPr algn="just">
              <a:lnSpc>
                <a:spcPct val="120000"/>
              </a:lnSpc>
            </a:pPr>
            <a:r>
              <a:rPr lang="en-US" altLang="zh-CN" dirty="0">
                <a:latin typeface="Arial" panose="020B0604020202020204" pitchFamily="34" charset="0"/>
              </a:rPr>
              <a:t>2.</a:t>
            </a:r>
            <a:r>
              <a:rPr lang="zh-CN" altLang="en-US" dirty="0">
                <a:latin typeface="Arial" panose="020B0604020202020204" pitchFamily="34" charset="0"/>
                <a:ea typeface="黑体" panose="02010609060101010101" charset="-122"/>
              </a:rPr>
              <a:t>熟悉休克、肿瘤、烧伤的病因及病理生理。</a:t>
            </a:r>
            <a:endParaRPr lang="zh-CN" altLang="en-US" dirty="0">
              <a:latin typeface="Arial" panose="020B0604020202020204" pitchFamily="34" charset="0"/>
              <a:ea typeface="黑体" panose="02010609060101010101" charset="-122"/>
            </a:endParaRPr>
          </a:p>
          <a:p>
            <a:pPr algn="just">
              <a:lnSpc>
                <a:spcPct val="120000"/>
              </a:lnSpc>
            </a:pPr>
            <a:r>
              <a:rPr lang="en-US" altLang="zh-CN" dirty="0">
                <a:latin typeface="Arial" panose="020B0604020202020204" pitchFamily="34" charset="0"/>
              </a:rPr>
              <a:t>3.</a:t>
            </a:r>
            <a:r>
              <a:rPr lang="zh-CN" altLang="en-US" dirty="0">
                <a:latin typeface="Arial" panose="020B0604020202020204" pitchFamily="34" charset="0"/>
                <a:ea typeface="黑体" panose="02010609060101010101" charset="-122"/>
              </a:rPr>
              <a:t>能做出休克、肿瘤和烧伤等疾病的初步诊断。</a:t>
            </a:r>
            <a:endParaRPr lang="zh-CN" altLang="en-US" dirty="0">
              <a:latin typeface="Arial" panose="020B0604020202020204" pitchFamily="34" charset="0"/>
              <a:ea typeface="黑体" panose="02010609060101010101" charset="-122"/>
            </a:endParaRPr>
          </a:p>
        </p:txBody>
      </p:sp>
      <p:sp>
        <p:nvSpPr>
          <p:cNvPr id="5" name="文本框 22"/>
          <p:cNvSpPr txBox="1"/>
          <p:nvPr/>
        </p:nvSpPr>
        <p:spPr>
          <a:xfrm flipH="1">
            <a:off x="4954588" y="4089400"/>
            <a:ext cx="2655887" cy="755650"/>
          </a:xfrm>
          <a:prstGeom prst="rect">
            <a:avLst/>
          </a:prstGeom>
          <a:noFill/>
          <a:ln w="9525">
            <a:noFill/>
          </a:ln>
          <a:effectLst>
            <a:outerShdw sx="999" sy="999" algn="ctr" rotWithShape="0">
              <a:srgbClr val="000000"/>
            </a:outerShdw>
          </a:effectLst>
        </p:spPr>
        <p:txBody>
          <a:bodyPr wrap="square" anchor="t" anchorCtr="0">
            <a:spAutoFit/>
          </a:bodyPr>
          <a:p>
            <a:pPr algn="just">
              <a:lnSpc>
                <a:spcPct val="120000"/>
              </a:lnSpc>
            </a:pPr>
            <a:r>
              <a:rPr lang="en-US" altLang="zh-CN" dirty="0">
                <a:latin typeface="Arial" panose="020B0604020202020204" pitchFamily="34" charset="0"/>
              </a:rPr>
              <a:t> </a:t>
            </a:r>
            <a:r>
              <a:rPr lang="zh-CN" altLang="en-US" dirty="0">
                <a:latin typeface="Arial" panose="020B0604020202020204" pitchFamily="34" charset="0"/>
                <a:ea typeface="黑体" panose="02010609060101010101" charset="-122"/>
              </a:rPr>
              <a:t>能做出休克、肿瘤、烧伤等疾病的初步诊断。</a:t>
            </a:r>
            <a:endParaRPr lang="zh-CN" altLang="en-US" dirty="0">
              <a:latin typeface="Arial" panose="020B0604020202020204" pitchFamily="34" charset="0"/>
              <a:ea typeface="黑体" panose="02010609060101010101" charset="-122"/>
            </a:endParaRPr>
          </a:p>
        </p:txBody>
      </p:sp>
      <p:sp>
        <p:nvSpPr>
          <p:cNvPr id="6" name="文本框 22"/>
          <p:cNvSpPr txBox="1"/>
          <p:nvPr/>
        </p:nvSpPr>
        <p:spPr>
          <a:xfrm flipH="1">
            <a:off x="8315325" y="4089400"/>
            <a:ext cx="2617788" cy="1419225"/>
          </a:xfrm>
          <a:prstGeom prst="rect">
            <a:avLst/>
          </a:prstGeom>
          <a:noFill/>
          <a:ln w="9525">
            <a:noFill/>
          </a:ln>
          <a:effectLst>
            <a:outerShdw sx="999" sy="999" algn="ctr" rotWithShape="0">
              <a:srgbClr val="000000"/>
            </a:outerShdw>
          </a:effectLst>
        </p:spPr>
        <p:txBody>
          <a:bodyPr wrap="square" anchor="t" anchorCtr="0">
            <a:spAutoFit/>
          </a:bodyPr>
          <a:p>
            <a:pPr algn="just">
              <a:lnSpc>
                <a:spcPct val="120000"/>
              </a:lnSpc>
            </a:pPr>
            <a:r>
              <a:rPr lang="zh-CN" altLang="en-US" dirty="0">
                <a:latin typeface="Arial" panose="020B0604020202020204" pitchFamily="34" charset="0"/>
                <a:ea typeface="黑体" panose="02010609060101010101" charset="-122"/>
              </a:rPr>
              <a:t>深化尊重关爱患者的职业自觉，强化团队协作意识，在医疗服务中展现卓越职业风采。</a:t>
            </a:r>
            <a:endParaRPr lang="zh-CN" altLang="en-US" dirty="0">
              <a:latin typeface="Arial" panose="020B0604020202020204" pitchFamily="34" charset="0"/>
              <a:ea typeface="黑体" panose="02010609060101010101" charset="-122"/>
            </a:endParaRPr>
          </a:p>
        </p:txBody>
      </p:sp>
      <p:cxnSp>
        <p:nvCxnSpPr>
          <p:cNvPr id="14" name="直接连接符 13"/>
          <p:cNvCxnSpPr/>
          <p:nvPr/>
        </p:nvCxnSpPr>
        <p:spPr>
          <a:xfrm flipV="1">
            <a:off x="4191000" y="4194175"/>
            <a:ext cx="9525" cy="209867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8138" y="4194175"/>
            <a:ext cx="9525" cy="209867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6" y="2114550"/>
            <a:ext cx="7609843" cy="2306951"/>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任务三</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烧伤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Rectangle 3"/>
          <p:cNvSpPr>
            <a:spLocks noGrp="1" noRot="1"/>
          </p:cNvSpPr>
          <p:nvPr>
            <p:ph type="body" idx="4294967295"/>
          </p:nvPr>
        </p:nvSpPr>
        <p:spPr>
          <a:xfrm>
            <a:off x="798513" y="1484313"/>
            <a:ext cx="11393487" cy="4165600"/>
          </a:xfrm>
          <a:ln/>
        </p:spPr>
        <p:txBody>
          <a:bodyPr wrap="square" lIns="91440" tIns="45720" rIns="91440" bIns="45720" anchor="t" anchorCtr="0"/>
          <a:p>
            <a:pPr>
              <a:lnSpc>
                <a:spcPct val="150000"/>
              </a:lnSpc>
            </a:pPr>
            <a:r>
              <a:rPr lang="zh-CN" altLang="en-US" b="1" dirty="0">
                <a:solidFill>
                  <a:srgbClr val="336600"/>
                </a:solidFill>
                <a:latin typeface="微软雅黑" panose="020B0503020204020204" charset="-122"/>
                <a:ea typeface="微软雅黑" panose="020B0503020204020204" charset="-122"/>
              </a:rPr>
              <a:t>烧伤：</a:t>
            </a:r>
            <a:r>
              <a:rPr lang="zh-CN" altLang="en-US" b="1" dirty="0">
                <a:latin typeface="微软雅黑" panose="020B0503020204020204" charset="-122"/>
                <a:ea typeface="微软雅黑" panose="020B0503020204020204" charset="-122"/>
              </a:rPr>
              <a:t>由热力引起的组织损伤的统称。</a:t>
            </a:r>
            <a:endParaRPr lang="zh-CN" altLang="en-US" b="1" dirty="0">
              <a:latin typeface="微软雅黑" panose="020B0503020204020204" charset="-122"/>
              <a:ea typeface="微软雅黑" panose="020B0503020204020204" charset="-122"/>
            </a:endParaRPr>
          </a:p>
          <a:p>
            <a:pPr>
              <a:lnSpc>
                <a:spcPct val="150000"/>
              </a:lnSpc>
              <a:buNone/>
            </a:pPr>
            <a:r>
              <a:rPr lang="zh-CN" altLang="en-US" sz="2000" b="1" dirty="0">
                <a:latin typeface="微软雅黑" panose="020B0503020204020204" charset="-122"/>
                <a:ea typeface="微软雅黑" panose="020B0503020204020204" charset="-122"/>
              </a:rPr>
              <a:t>  </a:t>
            </a:r>
            <a:r>
              <a:rPr lang="zh-CN" altLang="en-US" sz="1800" b="1" dirty="0">
                <a:solidFill>
                  <a:srgbClr val="FF0000"/>
                </a:solidFill>
                <a:latin typeface="微软雅黑" panose="020B0503020204020204" charset="-122"/>
                <a:ea typeface="微软雅黑" panose="020B0503020204020204" charset="-122"/>
              </a:rPr>
              <a:t>热力达</a:t>
            </a:r>
            <a:r>
              <a:rPr lang="en-US" altLang="zh-CN" sz="1800" b="1">
                <a:solidFill>
                  <a:srgbClr val="FF0000"/>
                </a:solidFill>
                <a:latin typeface="微软雅黑" panose="020B0503020204020204" charset="-122"/>
                <a:ea typeface="微软雅黑" panose="020B0503020204020204" charset="-122"/>
              </a:rPr>
              <a:t>52</a:t>
            </a:r>
            <a:r>
              <a:rPr lang="en-US" altLang="zh-CN" sz="1800" b="1" baseline="30000">
                <a:solidFill>
                  <a:srgbClr val="FF0000"/>
                </a:solidFill>
                <a:latin typeface="微软雅黑" panose="020B0503020204020204" charset="-122"/>
                <a:ea typeface="微软雅黑" panose="020B0503020204020204" charset="-122"/>
              </a:rPr>
              <a:t>O</a:t>
            </a:r>
            <a:r>
              <a:rPr lang="en-US" altLang="zh-CN" sz="1800" b="1" dirty="0">
                <a:solidFill>
                  <a:srgbClr val="FF0000"/>
                </a:solidFill>
                <a:latin typeface="微软雅黑" panose="020B0503020204020204" charset="-122"/>
                <a:ea typeface="微软雅黑" panose="020B0503020204020204" charset="-122"/>
              </a:rPr>
              <a:t>C</a:t>
            </a:r>
            <a:r>
              <a:rPr lang="zh-CN" altLang="en-US" sz="1800" b="1" dirty="0">
                <a:solidFill>
                  <a:srgbClr val="FF0000"/>
                </a:solidFill>
                <a:latin typeface="微软雅黑" panose="020B0503020204020204" charset="-122"/>
                <a:ea typeface="微软雅黑" panose="020B0503020204020204" charset="-122"/>
              </a:rPr>
              <a:t>持</a:t>
            </a:r>
            <a:r>
              <a:rPr lang="en-US" altLang="zh-CN" sz="1800" b="1" dirty="0">
                <a:solidFill>
                  <a:srgbClr val="FF0000"/>
                </a:solidFill>
                <a:latin typeface="微软雅黑" panose="020B0503020204020204" charset="-122"/>
                <a:ea typeface="微软雅黑" panose="020B0503020204020204" charset="-122"/>
              </a:rPr>
              <a:t>1</a:t>
            </a:r>
            <a:r>
              <a:rPr lang="zh-CN" altLang="en-US" sz="1800" b="1" dirty="0">
                <a:solidFill>
                  <a:srgbClr val="FF0000"/>
                </a:solidFill>
                <a:latin typeface="微软雅黑" panose="020B0503020204020204" charset="-122"/>
                <a:ea typeface="微软雅黑" panose="020B0503020204020204" charset="-122"/>
              </a:rPr>
              <a:t>分钟；</a:t>
            </a:r>
            <a:r>
              <a:rPr lang="en-US" altLang="zh-CN" sz="1800" b="1">
                <a:solidFill>
                  <a:srgbClr val="FF0000"/>
                </a:solidFill>
                <a:latin typeface="微软雅黑" panose="020B0503020204020204" charset="-122"/>
                <a:ea typeface="微软雅黑" panose="020B0503020204020204" charset="-122"/>
              </a:rPr>
              <a:t>68</a:t>
            </a:r>
            <a:r>
              <a:rPr lang="en-US" altLang="zh-CN" sz="1800" b="1" baseline="30000">
                <a:solidFill>
                  <a:srgbClr val="FF0000"/>
                </a:solidFill>
                <a:latin typeface="微软雅黑" panose="020B0503020204020204" charset="-122"/>
                <a:ea typeface="微软雅黑" panose="020B0503020204020204" charset="-122"/>
              </a:rPr>
              <a:t>O</a:t>
            </a:r>
            <a:r>
              <a:rPr lang="en-US" altLang="zh-CN" sz="1800" b="1" dirty="0">
                <a:solidFill>
                  <a:srgbClr val="FF0000"/>
                </a:solidFill>
                <a:latin typeface="微软雅黑" panose="020B0503020204020204" charset="-122"/>
                <a:ea typeface="微软雅黑" panose="020B0503020204020204" charset="-122"/>
              </a:rPr>
              <a:t>C 1</a:t>
            </a:r>
            <a:r>
              <a:rPr lang="zh-CN" altLang="en-US" sz="1800" b="1" dirty="0">
                <a:solidFill>
                  <a:srgbClr val="FF0000"/>
                </a:solidFill>
                <a:latin typeface="微软雅黑" panose="020B0503020204020204" charset="-122"/>
                <a:ea typeface="微软雅黑" panose="020B0503020204020204" charset="-122"/>
              </a:rPr>
              <a:t>秒钟即可致皮肤全层烧伤</a:t>
            </a:r>
            <a:r>
              <a:rPr lang="zh-CN" altLang="en-US" sz="2000" b="1" dirty="0">
                <a:solidFill>
                  <a:srgbClr val="FF0000"/>
                </a:solidFill>
                <a:latin typeface="微软雅黑" panose="020B0503020204020204" charset="-122"/>
                <a:ea typeface="微软雅黑" panose="020B0503020204020204" charset="-122"/>
              </a:rPr>
              <a:t>。</a:t>
            </a:r>
            <a:endParaRPr lang="zh-CN" altLang="en-US" sz="2400" b="1" dirty="0">
              <a:solidFill>
                <a:srgbClr val="FF0000"/>
              </a:solidFill>
              <a:latin typeface="微软雅黑" panose="020B0503020204020204" charset="-122"/>
              <a:ea typeface="微软雅黑" panose="020B0503020204020204" charset="-122"/>
            </a:endParaRPr>
          </a:p>
          <a:p>
            <a:pPr>
              <a:lnSpc>
                <a:spcPct val="150000"/>
              </a:lnSpc>
            </a:pPr>
            <a:r>
              <a:rPr lang="zh-CN" altLang="en-US" b="1" dirty="0">
                <a:latin typeface="微软雅黑" panose="020B0503020204020204" charset="-122"/>
                <a:ea typeface="微软雅黑" panose="020B0503020204020204" charset="-122"/>
              </a:rPr>
              <a:t>主要表现在皮肤，实质是全身损害。</a:t>
            </a:r>
            <a:endParaRPr lang="zh-CN" altLang="en-US" b="1" dirty="0">
              <a:latin typeface="微软雅黑" panose="020B0503020204020204" charset="-122"/>
              <a:ea typeface="微软雅黑" panose="020B0503020204020204" charset="-122"/>
            </a:endParaRPr>
          </a:p>
          <a:p>
            <a:pPr>
              <a:lnSpc>
                <a:spcPct val="150000"/>
              </a:lnSpc>
            </a:pPr>
            <a:r>
              <a:rPr lang="zh-CN" altLang="en-US" b="1" dirty="0">
                <a:latin typeface="微软雅黑" panose="020B0503020204020204" charset="-122"/>
                <a:ea typeface="微软雅黑" panose="020B0503020204020204" charset="-122"/>
              </a:rPr>
              <a:t>单纯由高热所造成的热烧伤，临床常见</a:t>
            </a:r>
            <a:endParaRPr lang="zh-CN" altLang="en-US" b="1" dirty="0">
              <a:latin typeface="微软雅黑" panose="020B0503020204020204" charset="-122"/>
              <a:ea typeface="微软雅黑" panose="020B0503020204020204" charset="-122"/>
            </a:endParaRPr>
          </a:p>
          <a:p>
            <a:pPr>
              <a:lnSpc>
                <a:spcPct val="150000"/>
              </a:lnSpc>
            </a:pPr>
            <a:r>
              <a:rPr lang="zh-CN" altLang="en-US" b="1" dirty="0">
                <a:latin typeface="微软雅黑" panose="020B0503020204020204" charset="-122"/>
                <a:ea typeface="微软雅黑" panose="020B0503020204020204" charset="-122"/>
              </a:rPr>
              <a:t>其他因子所致烧伤则冠以病因称之，如电烧伤、化学烧伤</a:t>
            </a:r>
            <a:endParaRPr lang="zh-CN" altLang="en-US" b="1" dirty="0">
              <a:latin typeface="微软雅黑" panose="020B0503020204020204" charset="-122"/>
              <a:ea typeface="微软雅黑" panose="020B0503020204020204" charset="-122"/>
            </a:endParaRPr>
          </a:p>
        </p:txBody>
      </p:sp>
      <p:sp>
        <p:nvSpPr>
          <p:cNvPr id="78850" name="标题 1"/>
          <p:cNvSpPr/>
          <p:nvPr/>
        </p:nvSpPr>
        <p:spPr>
          <a:xfrm>
            <a:off x="1981200" y="0"/>
            <a:ext cx="7924800" cy="944563"/>
          </a:xfrm>
          <a:prstGeom prst="rect">
            <a:avLst/>
          </a:prstGeom>
          <a:noFill/>
          <a:ln w="9525">
            <a:noFill/>
          </a:ln>
        </p:spPr>
        <p:txBody>
          <a:bodyPr anchor="ctr" anchorCtr="0"/>
          <a:p>
            <a:pPr algn="ctr"/>
            <a:r>
              <a:rPr lang="zh-CN" altLang="en-US" sz="3600" b="1">
                <a:solidFill>
                  <a:schemeClr val="bg1"/>
                </a:solidFill>
                <a:latin typeface="黑体" panose="02010609060101010101" charset="-122"/>
                <a:ea typeface="黑体" panose="02010609060101010101" charset="-122"/>
              </a:rPr>
              <a:t>任务三  烧伤</a:t>
            </a:r>
            <a:endParaRPr lang="zh-CN" altLang="en-US" sz="3600" b="1">
              <a:solidFill>
                <a:schemeClr val="bg1"/>
              </a:solidFill>
              <a:latin typeface="黑体" panose="02010609060101010101" charset="-122"/>
              <a:ea typeface="黑体" panose="02010609060101010101"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Rectangle 2"/>
          <p:cNvSpPr>
            <a:spLocks noGrp="1" noRot="1"/>
          </p:cNvSpPr>
          <p:nvPr>
            <p:ph type="title" idx="4294967295"/>
          </p:nvPr>
        </p:nvSpPr>
        <p:spPr>
          <a:xfrm>
            <a:off x="0" y="0"/>
            <a:ext cx="6189663" cy="766763"/>
          </a:xfrm>
          <a:ln/>
        </p:spPr>
        <p:txBody>
          <a:bodyPr wrap="square" lIns="91440" tIns="45720" rIns="91440" bIns="45720" anchor="ctr" anchorCtr="0"/>
          <a:p>
            <a:pPr algn="ctr"/>
            <a:r>
              <a:rPr lang="zh-CN" altLang="en-US" b="1" dirty="0">
                <a:solidFill>
                  <a:schemeClr val="bg1"/>
                </a:solidFill>
                <a:latin typeface="Times New Roman" panose="02020603050405020304" pitchFamily="18" charset="0"/>
                <a:ea typeface="华文新魏" panose="02010800040101010101" charset="-122"/>
              </a:rPr>
              <a:t>二、病理生理</a:t>
            </a:r>
            <a:r>
              <a:rPr lang="zh-CN" altLang="en-US" b="1" dirty="0">
                <a:solidFill>
                  <a:srgbClr val="0000FF"/>
                </a:solidFill>
                <a:latin typeface="Times New Roman" panose="02020603050405020304" pitchFamily="18" charset="0"/>
                <a:ea typeface="华文新魏" panose="02010800040101010101" charset="-122"/>
              </a:rPr>
              <a:t>　</a:t>
            </a:r>
            <a:endParaRPr lang="zh-CN" altLang="en-US" b="1" dirty="0">
              <a:solidFill>
                <a:srgbClr val="0000FF"/>
              </a:solidFill>
              <a:latin typeface="Times New Roman" panose="02020603050405020304" pitchFamily="18" charset="0"/>
              <a:ea typeface="华文新魏" panose="02010800040101010101" charset="-122"/>
            </a:endParaRPr>
          </a:p>
        </p:txBody>
      </p:sp>
      <p:sp>
        <p:nvSpPr>
          <p:cNvPr id="79874" name="Rectangle 3"/>
          <p:cNvSpPr>
            <a:spLocks noGrp="1" noRot="1"/>
          </p:cNvSpPr>
          <p:nvPr>
            <p:ph type="body" idx="4294967295"/>
          </p:nvPr>
        </p:nvSpPr>
        <p:spPr>
          <a:xfrm>
            <a:off x="0" y="1557338"/>
            <a:ext cx="8534400" cy="4648200"/>
          </a:xfrm>
          <a:ln/>
        </p:spPr>
        <p:txBody>
          <a:bodyPr wrap="square" lIns="91440" tIns="45720" rIns="91440" bIns="45720" anchor="t" anchorCtr="0"/>
          <a:p>
            <a:r>
              <a:rPr lang="zh-CN" altLang="en-US" sz="3600" b="1" dirty="0">
                <a:solidFill>
                  <a:srgbClr val="336600"/>
                </a:solidFill>
                <a:latin typeface="宋体" panose="02010600030101010101" pitchFamily="2" charset="-122"/>
              </a:rPr>
              <a:t>病理过程分三期：</a:t>
            </a:r>
            <a:endParaRPr lang="zh-CN" altLang="en-US" sz="3600" b="1" dirty="0">
              <a:solidFill>
                <a:srgbClr val="336600"/>
              </a:solidFill>
              <a:latin typeface="宋体" panose="02010600030101010101" pitchFamily="2" charset="-122"/>
            </a:endParaRPr>
          </a:p>
          <a:p>
            <a:r>
              <a:rPr lang="zh-CN" altLang="en-US" b="1" dirty="0">
                <a:solidFill>
                  <a:srgbClr val="A50021"/>
                </a:solidFill>
                <a:latin typeface="宋体" panose="02010600030101010101" pitchFamily="2" charset="-122"/>
              </a:rPr>
              <a:t>（一）渗出期（休克期）：</a:t>
            </a:r>
            <a:r>
              <a:rPr lang="zh-CN" altLang="en-US" sz="2400" b="1" dirty="0">
                <a:latin typeface="宋体" panose="02010600030101010101" pitchFamily="2" charset="-122"/>
              </a:rPr>
              <a:t>伤后渗出开始，</a:t>
            </a:r>
            <a:r>
              <a:rPr lang="en-US" altLang="zh-CN" sz="2400" b="1" dirty="0">
                <a:latin typeface="宋体" panose="02010600030101010101" pitchFamily="2" charset="-122"/>
              </a:rPr>
              <a:t>2~3</a:t>
            </a:r>
            <a:r>
              <a:rPr lang="zh-CN" altLang="en-US" sz="2400" b="1" dirty="0">
                <a:latin typeface="宋体" panose="02010600030101010101" pitchFamily="2" charset="-122"/>
              </a:rPr>
              <a:t>小时最快，</a:t>
            </a:r>
            <a:r>
              <a:rPr lang="en-US" altLang="zh-CN" sz="2400" b="1" dirty="0">
                <a:latin typeface="宋体" panose="02010600030101010101" pitchFamily="2" charset="-122"/>
              </a:rPr>
              <a:t>8</a:t>
            </a:r>
            <a:r>
              <a:rPr lang="zh-CN" altLang="en-US" sz="2400" b="1" dirty="0">
                <a:latin typeface="宋体" panose="02010600030101010101" pitchFamily="2" charset="-122"/>
              </a:rPr>
              <a:t>小时达高峰，</a:t>
            </a:r>
            <a:r>
              <a:rPr lang="en-US" altLang="zh-CN" sz="2400" b="1" dirty="0">
                <a:latin typeface="宋体" panose="02010600030101010101" pitchFamily="2" charset="-122"/>
              </a:rPr>
              <a:t>48</a:t>
            </a:r>
            <a:r>
              <a:rPr lang="zh-CN" altLang="en-US" sz="2400" b="1" dirty="0">
                <a:latin typeface="宋体" panose="02010600030101010101" pitchFamily="2" charset="-122"/>
              </a:rPr>
              <a:t>小时稳定并开始回收，持续</a:t>
            </a:r>
            <a:r>
              <a:rPr lang="en-US" altLang="zh-CN" sz="2400" b="1" dirty="0">
                <a:latin typeface="宋体" panose="02010600030101010101" pitchFamily="2" charset="-122"/>
              </a:rPr>
              <a:t>36-48</a:t>
            </a:r>
            <a:r>
              <a:rPr lang="zh-CN" altLang="en-US" sz="2400" b="1" dirty="0">
                <a:latin typeface="宋体" panose="02010600030101010101" pitchFamily="2" charset="-122"/>
              </a:rPr>
              <a:t>小时。</a:t>
            </a:r>
            <a:endParaRPr lang="zh-CN" altLang="en-US" sz="2400" b="1" dirty="0">
              <a:latin typeface="宋体" panose="02010600030101010101" pitchFamily="2" charset="-122"/>
            </a:endParaRPr>
          </a:p>
          <a:p>
            <a:r>
              <a:rPr lang="zh-CN" altLang="en-US" b="1" dirty="0">
                <a:solidFill>
                  <a:srgbClr val="A50021"/>
                </a:solidFill>
                <a:latin typeface="宋体" panose="02010600030101010101" pitchFamily="2" charset="-122"/>
              </a:rPr>
              <a:t>（二）感染期：</a:t>
            </a:r>
            <a:endParaRPr lang="zh-CN" altLang="en-US" b="1" dirty="0">
              <a:solidFill>
                <a:srgbClr val="A50021"/>
              </a:solidFill>
              <a:latin typeface="宋体" panose="02010600030101010101" pitchFamily="2" charset="-122"/>
            </a:endParaRPr>
          </a:p>
          <a:p>
            <a:pPr>
              <a:buNone/>
            </a:pPr>
            <a:r>
              <a:rPr lang="zh-CN" altLang="en-US" b="1" dirty="0">
                <a:latin typeface="宋体" panose="02010600030101010101" pitchFamily="2" charset="-122"/>
              </a:rPr>
              <a:t>   </a:t>
            </a:r>
            <a:r>
              <a:rPr lang="en-US" altLang="zh-CN" sz="2400" b="1" dirty="0">
                <a:latin typeface="宋体" panose="02010600030101010101" pitchFamily="2" charset="-122"/>
              </a:rPr>
              <a:t>①48</a:t>
            </a:r>
            <a:r>
              <a:rPr lang="zh-CN" altLang="en-US" sz="2400" b="1" dirty="0">
                <a:latin typeface="宋体" panose="02010600030101010101" pitchFamily="2" charset="-122"/>
              </a:rPr>
              <a:t>小时开始液体回收（带入细菌）；</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   </a:t>
            </a:r>
            <a:r>
              <a:rPr lang="en-US" altLang="zh-CN" sz="2400" b="1" dirty="0">
                <a:latin typeface="宋体" panose="02010600030101010101" pitchFamily="2" charset="-122"/>
              </a:rPr>
              <a:t>②</a:t>
            </a:r>
            <a:r>
              <a:rPr lang="zh-CN" altLang="en-US" sz="2400" b="1" dirty="0">
                <a:latin typeface="宋体" panose="02010600030101010101" pitchFamily="2" charset="-122"/>
              </a:rPr>
              <a:t>伤后</a:t>
            </a:r>
            <a:r>
              <a:rPr lang="en-US" altLang="zh-CN" sz="2400" b="1" dirty="0">
                <a:latin typeface="宋体" panose="02010600030101010101" pitchFamily="2" charset="-122"/>
              </a:rPr>
              <a:t>2~3</a:t>
            </a:r>
            <a:r>
              <a:rPr lang="zh-CN" altLang="en-US" sz="2400" b="1" dirty="0">
                <a:latin typeface="宋体" panose="02010600030101010101" pitchFamily="2" charset="-122"/>
              </a:rPr>
              <a:t>周的溶痂期（细菌繁殖）；</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   </a:t>
            </a:r>
            <a:r>
              <a:rPr lang="en-US" altLang="zh-CN" sz="2400" b="1" dirty="0">
                <a:latin typeface="宋体" panose="02010600030101010101" pitchFamily="2" charset="-122"/>
              </a:rPr>
              <a:t>③1~2</a:t>
            </a:r>
            <a:r>
              <a:rPr lang="zh-CN" altLang="en-US" sz="2400" b="1" dirty="0">
                <a:latin typeface="宋体" panose="02010600030101010101" pitchFamily="2" charset="-122"/>
              </a:rPr>
              <a:t>月后的恢复期（消耗</a:t>
            </a:r>
            <a:r>
              <a:rPr lang="en-US" altLang="zh-CN" sz="2400" b="1" dirty="0">
                <a:latin typeface="宋体" panose="02010600030101010101" pitchFamily="2" charset="-122"/>
              </a:rPr>
              <a:t>↑</a:t>
            </a:r>
            <a:r>
              <a:rPr lang="zh-CN" altLang="en-US" sz="2400" b="1" dirty="0">
                <a:latin typeface="宋体" panose="02010600030101010101" pitchFamily="2" charset="-122"/>
              </a:rPr>
              <a:t>抵抗力差）。</a:t>
            </a:r>
            <a:endParaRPr lang="zh-CN" altLang="en-US" sz="2400" b="1" dirty="0">
              <a:latin typeface="宋体" panose="02010600030101010101" pitchFamily="2" charset="-122"/>
            </a:endParaRPr>
          </a:p>
          <a:p>
            <a:r>
              <a:rPr lang="zh-CN" altLang="en-US" b="1" dirty="0">
                <a:solidFill>
                  <a:srgbClr val="A50021"/>
                </a:solidFill>
                <a:latin typeface="宋体" panose="02010600030101010101" pitchFamily="2" charset="-122"/>
              </a:rPr>
              <a:t>（三）恢复期：</a:t>
            </a:r>
            <a:r>
              <a:rPr lang="zh-CN" altLang="en-US" sz="2400" b="1" dirty="0">
                <a:latin typeface="宋体" panose="02010600030101010101" pitchFamily="2" charset="-122"/>
              </a:rPr>
              <a:t>根据烧伤深度不同；愈合时间长短不一。</a:t>
            </a:r>
            <a:endParaRPr lang="zh-CN" altLang="en-US" sz="2400" b="1" dirty="0">
              <a:latin typeface="宋体" panose="02010600030101010101" pitchFamily="2"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Rectangle 2"/>
          <p:cNvSpPr>
            <a:spLocks noGrp="1" noRot="1"/>
          </p:cNvSpPr>
          <p:nvPr>
            <p:ph type="title" idx="4294967295"/>
          </p:nvPr>
        </p:nvSpPr>
        <p:spPr>
          <a:xfrm>
            <a:off x="0" y="365125"/>
            <a:ext cx="10515600" cy="1325563"/>
          </a:xfrm>
          <a:ln/>
        </p:spPr>
        <p:txBody>
          <a:bodyPr wrap="square" lIns="91440" tIns="45720" rIns="91440" bIns="45720" anchor="ctr" anchorCtr="0"/>
          <a:p>
            <a:pPr algn="ctr"/>
            <a:r>
              <a:rPr lang="zh-CN" altLang="en-US" sz="4000" b="1" dirty="0">
                <a:solidFill>
                  <a:schemeClr val="bg1"/>
                </a:solidFill>
                <a:latin typeface="Times New Roman" panose="02020603050405020304" pitchFamily="18" charset="0"/>
                <a:ea typeface="华文新魏" panose="02010800040101010101" charset="-122"/>
              </a:rPr>
              <a:t>（一）烧伤面积估计</a:t>
            </a:r>
            <a:endParaRPr lang="zh-CN" altLang="en-US" sz="4000" b="1" dirty="0">
              <a:solidFill>
                <a:schemeClr val="bg1"/>
              </a:solidFill>
              <a:latin typeface="Times New Roman" panose="02020603050405020304" pitchFamily="18" charset="0"/>
              <a:ea typeface="华文新魏" panose="02010800040101010101" charset="-122"/>
            </a:endParaRPr>
          </a:p>
        </p:txBody>
      </p:sp>
      <p:sp>
        <p:nvSpPr>
          <p:cNvPr id="80898" name="Rectangle 3"/>
          <p:cNvSpPr>
            <a:spLocks noGrp="1" noRot="1"/>
          </p:cNvSpPr>
          <p:nvPr>
            <p:ph type="body" idx="4294967295"/>
          </p:nvPr>
        </p:nvSpPr>
        <p:spPr>
          <a:xfrm>
            <a:off x="3379788" y="762000"/>
            <a:ext cx="7419975" cy="4495800"/>
          </a:xfrm>
          <a:ln/>
        </p:spPr>
        <p:txBody>
          <a:bodyPr wrap="square" lIns="91440" tIns="45720" rIns="91440" bIns="45720" anchor="t" anchorCtr="0"/>
          <a:p>
            <a:r>
              <a:rPr lang="en-US" altLang="zh-CN" b="1" dirty="0">
                <a:latin typeface="宋体" panose="02010600030101010101" pitchFamily="2" charset="-122"/>
              </a:rPr>
              <a:t>1</a:t>
            </a:r>
            <a:r>
              <a:rPr lang="zh-CN" altLang="en-US" b="1" dirty="0">
                <a:latin typeface="宋体" panose="02010600030101010101" pitchFamily="2" charset="-122"/>
              </a:rPr>
              <a:t>、中国九分法 </a:t>
            </a:r>
            <a:r>
              <a:rPr lang="en-US" altLang="zh-CN" b="1">
                <a:latin typeface="宋体" panose="02010600030101010101" pitchFamily="2" charset="-122"/>
              </a:rPr>
              <a:t>(11×9%+1%=100%)</a:t>
            </a:r>
            <a:endParaRPr lang="en-US" altLang="zh-CN" b="1">
              <a:latin typeface="宋体" panose="02010600030101010101" pitchFamily="2" charset="-122"/>
            </a:endParaRPr>
          </a:p>
          <a:p>
            <a:endParaRPr lang="en-US" altLang="zh-CN">
              <a:latin typeface="幼圆" panose="02010509060101010101" pitchFamily="1" charset="-122"/>
              <a:ea typeface="幼圆" panose="02010509060101010101" pitchFamily="1" charset="-122"/>
            </a:endParaRPr>
          </a:p>
          <a:p>
            <a:endParaRPr lang="en-US" altLang="zh-CN">
              <a:latin typeface="幼圆" panose="02010509060101010101" pitchFamily="1" charset="-122"/>
              <a:ea typeface="幼圆" panose="02010509060101010101" pitchFamily="1" charset="-122"/>
            </a:endParaRPr>
          </a:p>
          <a:p>
            <a:endParaRPr lang="en-US" altLang="zh-CN">
              <a:latin typeface="幼圆" panose="02010509060101010101" pitchFamily="1" charset="-122"/>
              <a:ea typeface="幼圆" panose="02010509060101010101" pitchFamily="1" charset="-122"/>
            </a:endParaRPr>
          </a:p>
          <a:p>
            <a:endParaRPr lang="en-US" altLang="zh-CN">
              <a:latin typeface="幼圆" panose="02010509060101010101" pitchFamily="1" charset="-122"/>
              <a:ea typeface="幼圆" panose="02010509060101010101" pitchFamily="1" charset="-122"/>
            </a:endParaRPr>
          </a:p>
          <a:p>
            <a:endParaRPr lang="en-US" altLang="zh-CN">
              <a:latin typeface="幼圆" panose="02010509060101010101" pitchFamily="1" charset="-122"/>
              <a:ea typeface="幼圆" panose="02010509060101010101" pitchFamily="1" charset="-122"/>
            </a:endParaRPr>
          </a:p>
          <a:p>
            <a:br>
              <a:rPr lang="en-US" altLang="zh-CN">
                <a:latin typeface="幼圆" panose="02010509060101010101" pitchFamily="1" charset="-122"/>
                <a:ea typeface="幼圆" panose="02010509060101010101" pitchFamily="1" charset="-122"/>
              </a:rPr>
            </a:br>
            <a:endParaRPr lang="en-US" altLang="zh-CN">
              <a:latin typeface="幼圆" panose="02010509060101010101" pitchFamily="1" charset="-122"/>
              <a:ea typeface="幼圆" panose="02010509060101010101" pitchFamily="1" charset="-122"/>
            </a:endParaRPr>
          </a:p>
        </p:txBody>
      </p:sp>
      <p:graphicFrame>
        <p:nvGraphicFramePr>
          <p:cNvPr id="148484" name="Object 4"/>
          <p:cNvGraphicFramePr/>
          <p:nvPr/>
        </p:nvGraphicFramePr>
        <p:xfrm>
          <a:off x="1304925" y="1690688"/>
          <a:ext cx="5799138" cy="4430712"/>
        </p:xfrm>
        <a:graphic>
          <a:graphicData uri="http://schemas.openxmlformats.org/presentationml/2006/ole">
            <mc:AlternateContent xmlns:mc="http://schemas.openxmlformats.org/markup-compatibility/2006">
              <mc:Choice xmlns:v="urn:schemas-microsoft-com:vml" Requires="v">
                <p:oleObj spid="_x0000_s3076" name="" r:id="rId1" imgW="4229100" imgH="2933700" progId="PBrush">
                  <p:embed/>
                </p:oleObj>
              </mc:Choice>
              <mc:Fallback>
                <p:oleObj name="" r:id="rId1" imgW="4229100" imgH="2933700" progId="PBrush">
                  <p:embed/>
                  <p:pic>
                    <p:nvPicPr>
                      <p:cNvPr id="0" name="图片 3075"/>
                      <p:cNvPicPr/>
                      <p:nvPr/>
                    </p:nvPicPr>
                    <p:blipFill>
                      <a:blip r:embed="rId2"/>
                      <a:stretch>
                        <a:fillRect/>
                      </a:stretch>
                    </p:blipFill>
                    <p:spPr>
                      <a:xfrm>
                        <a:off x="1304925" y="1690688"/>
                        <a:ext cx="5799138" cy="4430712"/>
                      </a:xfrm>
                      <a:prstGeom prst="rect">
                        <a:avLst/>
                      </a:prstGeom>
                      <a:noFill/>
                      <a:ln w="9525" cap="flat" cmpd="sng">
                        <a:solidFill>
                          <a:srgbClr val="22DE2B"/>
                        </a:solidFill>
                        <a:prstDash val="solid"/>
                        <a:miter/>
                        <a:headEnd type="none" w="med" len="med"/>
                        <a:tailEnd type="none" w="med" len="med"/>
                      </a:ln>
                    </p:spPr>
                  </p:pic>
                </p:oleObj>
              </mc:Fallback>
            </mc:AlternateContent>
          </a:graphicData>
        </a:graphic>
      </p:graphicFrame>
      <p:pic>
        <p:nvPicPr>
          <p:cNvPr id="8198" name="Picture 6" descr="010"/>
          <p:cNvPicPr>
            <a:picLocks noChangeAspect="1"/>
          </p:cNvPicPr>
          <p:nvPr/>
        </p:nvPicPr>
        <p:blipFill>
          <a:blip r:embed="rId3"/>
          <a:stretch>
            <a:fillRect/>
          </a:stretch>
        </p:blipFill>
        <p:spPr>
          <a:xfrm>
            <a:off x="7104063" y="2349500"/>
            <a:ext cx="3402012" cy="3600450"/>
          </a:xfrm>
          <a:prstGeom prst="rect">
            <a:avLst/>
          </a:prstGeom>
          <a:noFill/>
          <a:ln w="9525">
            <a:noFill/>
          </a:ln>
        </p:spPr>
      </p:pic>
      <p:pic>
        <p:nvPicPr>
          <p:cNvPr id="8202" name="Picture 10" descr="重新曝光 0051"/>
          <p:cNvPicPr>
            <a:picLocks noChangeAspect="1"/>
          </p:cNvPicPr>
          <p:nvPr/>
        </p:nvPicPr>
        <p:blipFill>
          <a:blip r:embed="rId4"/>
          <a:stretch>
            <a:fillRect/>
          </a:stretch>
        </p:blipFill>
        <p:spPr>
          <a:xfrm>
            <a:off x="2616200" y="1690688"/>
            <a:ext cx="4319588" cy="4608512"/>
          </a:xfrm>
          <a:prstGeom prst="rect">
            <a:avLst/>
          </a:prstGeom>
          <a:noFill/>
          <a:ln w="9525" cap="flat" cmpd="sng">
            <a:solidFill>
              <a:srgbClr val="22DE2B"/>
            </a:solidFill>
            <a:prstDash val="solid"/>
            <a:miter/>
            <a:headEnd type="none" w="med" len="med"/>
            <a:tailEnd type="none" w="med" len="med"/>
          </a:ln>
        </p:spPr>
      </p:pic>
      <p:sp>
        <p:nvSpPr>
          <p:cNvPr id="8197" name="Rectangle 5"/>
          <p:cNvSpPr>
            <a:spLocks noChangeArrowheads="1"/>
          </p:cNvSpPr>
          <p:nvPr/>
        </p:nvSpPr>
        <p:spPr bwMode="auto">
          <a:xfrm>
            <a:off x="7848600" y="2590800"/>
            <a:ext cx="2819400" cy="2667000"/>
          </a:xfrm>
          <a:prstGeom prst="rect">
            <a:avLst/>
          </a:prstGeom>
          <a:noFill/>
          <a:ln w="9525">
            <a:noFill/>
            <a:miter lim="800000"/>
          </a:ln>
          <a:effectLst/>
        </p:spPr>
        <p:txBody>
          <a:bodyPr lIns="92075" tIns="46038" rIns="92075" bIns="46038"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3.3.3</a:t>
            </a:r>
            <a:b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5.6.7</a:t>
            </a:r>
            <a:b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13.13.1</a:t>
            </a:r>
            <a:b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r>
              <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5.7.13.21</a:t>
            </a:r>
            <a:endParaRPr kumimoji="1" lang="en-US" altLang="zh-CN" sz="44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pic>
        <p:nvPicPr>
          <p:cNvPr id="80903" name="Picture 8" descr="P53626571"/>
          <p:cNvPicPr>
            <a:picLocks noChangeAspect="1"/>
          </p:cNvPicPr>
          <p:nvPr/>
        </p:nvPicPr>
        <p:blipFill>
          <a:blip r:embed="rId5"/>
          <a:stretch>
            <a:fillRect/>
          </a:stretch>
        </p:blipFill>
        <p:spPr>
          <a:xfrm>
            <a:off x="7535863" y="1773238"/>
            <a:ext cx="2736850" cy="4648200"/>
          </a:xfrm>
          <a:prstGeom prst="rect">
            <a:avLst/>
          </a:prstGeom>
          <a:noFill/>
          <a:ln w="9525" cap="flat" cmpd="sng">
            <a:pattFill prst="pct90">
              <a:fgClr>
                <a:schemeClr val="accent1"/>
              </a:fgClr>
              <a:bgClr>
                <a:srgbClr val="FFFFFF"/>
              </a:bgClr>
            </a:patt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1+#ppt_w/2"/>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xit" presetSubtype="4" fill="hold" nodeType="clickEffect">
                                  <p:stCondLst>
                                    <p:cond delay="0"/>
                                  </p:stCondLst>
                                  <p:childTnLst>
                                    <p:animEffect transition="out" filter="wheel(4)">
                                      <p:cBhvr>
                                        <p:cTn id="12" dur="2000"/>
                                        <p:tgtEl>
                                          <p:spTgt spid="8202"/>
                                        </p:tgtEl>
                                      </p:cBhvr>
                                    </p:animEffect>
                                    <p:set>
                                      <p:cBhvr>
                                        <p:cTn id="13" dur="1" fill="hold">
                                          <p:stCondLst>
                                            <p:cond delay="1999"/>
                                          </p:stCondLst>
                                        </p:cTn>
                                        <p:tgtEl>
                                          <p:spTgt spid="820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48484"/>
                                        </p:tgtEl>
                                        <p:attrNameLst>
                                          <p:attrName>style.visibility</p:attrName>
                                        </p:attrNameLst>
                                      </p:cBhvr>
                                      <p:to>
                                        <p:strVal val="visible"/>
                                      </p:to>
                                    </p:set>
                                    <p:anim calcmode="lin" valueType="num">
                                      <p:cBhvr>
                                        <p:cTn id="18" dur="500" fill="hold"/>
                                        <p:tgtEl>
                                          <p:spTgt spid="148484"/>
                                        </p:tgtEl>
                                        <p:attrNameLst>
                                          <p:attrName>ppt_w</p:attrName>
                                        </p:attrNameLst>
                                      </p:cBhvr>
                                      <p:tavLst>
                                        <p:tav tm="0">
                                          <p:val>
                                            <p:fltVal val="0.000000"/>
                                          </p:val>
                                        </p:tav>
                                        <p:tav tm="100000">
                                          <p:val>
                                            <p:strVal val="#ppt_w"/>
                                          </p:val>
                                        </p:tav>
                                      </p:tavLst>
                                    </p:anim>
                                    <p:anim calcmode="lin" valueType="num">
                                      <p:cBhvr>
                                        <p:cTn id="19" dur="500" fill="hold"/>
                                        <p:tgtEl>
                                          <p:spTgt spid="148484"/>
                                        </p:tgtEl>
                                        <p:attrNameLst>
                                          <p:attrName>ppt_h</p:attrName>
                                        </p:attrNameLst>
                                      </p:cBhvr>
                                      <p:tavLst>
                                        <p:tav tm="0">
                                          <p:val>
                                            <p:fltVal val="0.00000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nodeType="clickEffect">
                                  <p:stCondLst>
                                    <p:cond delay="0"/>
                                  </p:stCondLst>
                                  <p:childTnLst>
                                    <p:set>
                                      <p:cBhvr>
                                        <p:cTn id="23" dur="1" fill="hold">
                                          <p:stCondLst>
                                            <p:cond delay="0"/>
                                          </p:stCondLst>
                                        </p:cTn>
                                        <p:tgtEl>
                                          <p:spTgt spid="8198"/>
                                        </p:tgtEl>
                                        <p:attrNameLst>
                                          <p:attrName>style.visibility</p:attrName>
                                        </p:attrNameLst>
                                      </p:cBhvr>
                                      <p:to>
                                        <p:strVal val="visible"/>
                                      </p:to>
                                    </p:set>
                                    <p:anim calcmode="lin" valueType="num">
                                      <p:cBhvr>
                                        <p:cTn id="24" dur="500" fill="hold"/>
                                        <p:tgtEl>
                                          <p:spTgt spid="8198"/>
                                        </p:tgtEl>
                                        <p:attrNameLst>
                                          <p:attrName>ppt_x</p:attrName>
                                        </p:attrNameLst>
                                      </p:cBhvr>
                                      <p:tavLst>
                                        <p:tav tm="0">
                                          <p:val>
                                            <p:strVal val="1+#ppt_w/2"/>
                                          </p:val>
                                        </p:tav>
                                        <p:tav tm="100000">
                                          <p:val>
                                            <p:strVal val="#ppt_x"/>
                                          </p:val>
                                        </p:tav>
                                      </p:tavLst>
                                    </p:anim>
                                    <p:anim calcmode="lin" valueType="num">
                                      <p:cBhvr>
                                        <p:cTn id="25" dur="500" fill="hold"/>
                                        <p:tgtEl>
                                          <p:spTgt spid="819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xit" presetSubtype="4" fill="hold" nodeType="clickEffect">
                                  <p:stCondLst>
                                    <p:cond delay="0"/>
                                  </p:stCondLst>
                                  <p:childTnLst>
                                    <p:animEffect transition="out" filter="wheel(4)">
                                      <p:cBhvr>
                                        <p:cTn id="29" dur="1000"/>
                                        <p:tgtEl>
                                          <p:spTgt spid="8198"/>
                                        </p:tgtEl>
                                      </p:cBhvr>
                                    </p:animEffect>
                                    <p:set>
                                      <p:cBhvr>
                                        <p:cTn id="30" dur="1" fill="hold">
                                          <p:stCondLst>
                                            <p:cond delay="999"/>
                                          </p:stCondLst>
                                        </p:cTn>
                                        <p:tgtEl>
                                          <p:spTgt spid="819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8197">
                                            <p:txEl>
                                              <p:charRg st="0" end="30"/>
                                            </p:txEl>
                                          </p:spTgt>
                                        </p:tgtEl>
                                        <p:attrNameLst>
                                          <p:attrName>style.visibility</p:attrName>
                                        </p:attrNameLst>
                                      </p:cBhvr>
                                      <p:to>
                                        <p:strVal val="visible"/>
                                      </p:to>
                                    </p:set>
                                    <p:anim calcmode="lin" valueType="num">
                                      <p:cBhvr>
                                        <p:cTn id="35" dur="500" fill="hold"/>
                                        <p:tgtEl>
                                          <p:spTgt spid="8197">
                                            <p:txEl>
                                              <p:charRg st="0" end="30"/>
                                            </p:txEl>
                                          </p:spTgt>
                                        </p:tgtEl>
                                        <p:attrNameLst>
                                          <p:attrName>ppt_x</p:attrName>
                                        </p:attrNameLst>
                                      </p:cBhvr>
                                      <p:tavLst>
                                        <p:tav tm="0">
                                          <p:val>
                                            <p:strVal val="#ppt_x"/>
                                          </p:val>
                                        </p:tav>
                                        <p:tav tm="100000">
                                          <p:val>
                                            <p:strVal val="#ppt_x"/>
                                          </p:val>
                                        </p:tav>
                                      </p:tavLst>
                                    </p:anim>
                                    <p:anim calcmode="lin" valueType="num">
                                      <p:cBhvr>
                                        <p:cTn id="36" dur="500" fill="hold"/>
                                        <p:tgtEl>
                                          <p:spTgt spid="8197">
                                            <p:txEl>
                                              <p:charRg st="0" end="30"/>
                                            </p:txEl>
                                          </p:spTgt>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80903"/>
                                        </p:tgtEl>
                                        <p:attrNameLst>
                                          <p:attrName>style.visibility</p:attrName>
                                        </p:attrNameLst>
                                      </p:cBhvr>
                                      <p:to>
                                        <p:strVal val="visible"/>
                                      </p:to>
                                    </p:set>
                                    <p:anim calcmode="lin" valueType="num">
                                      <p:cBhvr>
                                        <p:cTn id="41" dur="500" fill="hold"/>
                                        <p:tgtEl>
                                          <p:spTgt spid="80903"/>
                                        </p:tgtEl>
                                        <p:attrNameLst>
                                          <p:attrName>ppt_x</p:attrName>
                                        </p:attrNameLst>
                                      </p:cBhvr>
                                      <p:tavLst>
                                        <p:tav tm="0">
                                          <p:val>
                                            <p:strVal val="1+#ppt_w/2"/>
                                          </p:val>
                                        </p:tav>
                                        <p:tav tm="100000">
                                          <p:val>
                                            <p:strVal val="#ppt_x"/>
                                          </p:val>
                                        </p:tav>
                                      </p:tavLst>
                                    </p:anim>
                                    <p:anim calcmode="lin" valueType="num">
                                      <p:cBhvr>
                                        <p:cTn id="42"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20" name="Picture 4" descr="P5363028"/>
          <p:cNvPicPr>
            <a:picLocks noChangeAspect="1" noChangeArrowheads="1"/>
          </p:cNvPicPr>
          <p:nvPr/>
        </p:nvPicPr>
        <p:blipFill>
          <a:blip r:embed="rId1"/>
          <a:srcRect/>
          <a:stretch>
            <a:fillRect/>
          </a:stretch>
        </p:blipFill>
        <p:spPr bwMode="auto">
          <a:xfrm>
            <a:off x="3128963" y="1219200"/>
            <a:ext cx="6149975" cy="4686300"/>
          </a:xfrm>
          <a:prstGeom prst="rect">
            <a:avLst/>
          </a:prstGeom>
          <a:ln>
            <a:noFill/>
          </a:ln>
          <a:effectLst>
            <a:outerShdw blurRad="292100" dist="139700" dir="2700000" algn="tl" rotWithShape="0">
              <a:srgbClr val="333333">
                <a:alpha val="65000"/>
              </a:srgbClr>
            </a:outerShdw>
          </a:effectLst>
        </p:spPr>
      </p:pic>
      <p:sp>
        <p:nvSpPr>
          <p:cNvPr id="81922" name="Rectangle 2"/>
          <p:cNvSpPr>
            <a:spLocks noGrp="1" noRot="1"/>
          </p:cNvSpPr>
          <p:nvPr>
            <p:ph type="title" idx="4294967295"/>
          </p:nvPr>
        </p:nvSpPr>
        <p:spPr>
          <a:xfrm>
            <a:off x="2620963" y="-111125"/>
            <a:ext cx="6754812" cy="1143000"/>
          </a:xfrm>
          <a:ln/>
        </p:spPr>
        <p:txBody>
          <a:bodyPr wrap="square" lIns="91440" tIns="45720" rIns="91440" bIns="45720" anchor="ctr" anchorCtr="0"/>
          <a:p>
            <a:r>
              <a:rPr lang="zh-CN" altLang="en-US" sz="3200" b="1" dirty="0">
                <a:solidFill>
                  <a:schemeClr val="bg1"/>
                </a:solidFill>
                <a:latin typeface="宋体" panose="02010600030101010101" pitchFamily="2" charset="-122"/>
              </a:rPr>
              <a:t>（二）按烧伤深度分类</a:t>
            </a:r>
            <a:r>
              <a:rPr lang="zh-CN" altLang="en-US" sz="2400" b="1" dirty="0">
                <a:solidFill>
                  <a:schemeClr val="bg1"/>
                </a:solidFill>
                <a:latin typeface="Times New Roman" panose="02020603050405020304" pitchFamily="18" charset="0"/>
              </a:rPr>
              <a:t>（</a:t>
            </a:r>
            <a:r>
              <a:rPr lang="zh-CN" altLang="en-US" sz="2400" b="1" dirty="0">
                <a:solidFill>
                  <a:schemeClr val="bg1"/>
                </a:solidFill>
                <a:latin typeface="Times New Roman" panose="02020603050405020304" pitchFamily="18" charset="0"/>
                <a:ea typeface="楷体_GB2312" panose="02010609030101010101" pitchFamily="1" charset="-122"/>
              </a:rPr>
              <a:t>三度四分法</a:t>
            </a:r>
            <a:r>
              <a:rPr lang="zh-CN" altLang="en-US" sz="2400" b="1" dirty="0">
                <a:solidFill>
                  <a:schemeClr val="bg1"/>
                </a:solidFill>
                <a:latin typeface="Times New Roman" panose="02020603050405020304" pitchFamily="18" charset="0"/>
              </a:rPr>
              <a:t>）</a:t>
            </a:r>
            <a:endParaRPr lang="zh-CN" altLang="en-US" sz="2400" b="1" dirty="0">
              <a:solidFill>
                <a:schemeClr val="bg1"/>
              </a:solidFill>
              <a:latin typeface="Times New Roman" panose="02020603050405020304" pitchFamily="18" charset="0"/>
            </a:endParaRPr>
          </a:p>
        </p:txBody>
      </p:sp>
      <p:sp>
        <p:nvSpPr>
          <p:cNvPr id="81923" name="Text Box 12"/>
          <p:cNvSpPr txBox="1"/>
          <p:nvPr/>
        </p:nvSpPr>
        <p:spPr>
          <a:xfrm>
            <a:off x="6781800" y="3916363"/>
            <a:ext cx="685800" cy="368300"/>
          </a:xfrm>
          <a:prstGeom prst="rect">
            <a:avLst/>
          </a:prstGeom>
          <a:noFill/>
          <a:ln w="9525">
            <a:noFill/>
          </a:ln>
        </p:spPr>
        <p:txBody>
          <a:bodyPr anchor="t" anchorCtr="0">
            <a:spAutoFit/>
          </a:bodyPr>
          <a:p>
            <a:pPr>
              <a:spcBef>
                <a:spcPct val="50000"/>
              </a:spcBef>
            </a:pPr>
            <a:r>
              <a:rPr lang="zh-CN" altLang="en-US" dirty="0">
                <a:solidFill>
                  <a:schemeClr val="bg2"/>
                </a:solidFill>
                <a:latin typeface="Times New Roman" panose="02020603050405020304" pitchFamily="18" charset="0"/>
                <a:ea typeface="黑体" panose="02010609060101010101" charset="-122"/>
              </a:rPr>
              <a:t>深层</a:t>
            </a:r>
            <a:endParaRPr lang="zh-CN" altLang="en-US" dirty="0">
              <a:solidFill>
                <a:schemeClr val="bg2"/>
              </a:solidFill>
              <a:latin typeface="Times New Roman" panose="02020603050405020304" pitchFamily="18" charset="0"/>
              <a:ea typeface="黑体" panose="02010609060101010101"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Rectangle 2"/>
          <p:cNvSpPr>
            <a:spLocks noGrp="1" noRot="1"/>
          </p:cNvSpPr>
          <p:nvPr>
            <p:ph type="title" idx="4294967295"/>
          </p:nvPr>
        </p:nvSpPr>
        <p:spPr>
          <a:xfrm>
            <a:off x="0" y="519113"/>
            <a:ext cx="8540750" cy="838200"/>
          </a:xfrm>
          <a:ln/>
        </p:spPr>
        <p:txBody>
          <a:bodyPr wrap="square" lIns="91440" tIns="45720" rIns="91440" bIns="45720" anchor="ctr" anchorCtr="0"/>
          <a:p>
            <a:pPr algn="ctr"/>
            <a:r>
              <a:rPr lang="zh-CN" altLang="en-US" sz="2800" dirty="0">
                <a:solidFill>
                  <a:schemeClr val="bg1"/>
                </a:solidFill>
                <a:latin typeface="Times New Roman" panose="02020603050405020304" pitchFamily="18" charset="0"/>
              </a:rPr>
              <a:t>　（三）</a:t>
            </a:r>
            <a:r>
              <a:rPr lang="zh-CN" altLang="en-US" sz="3200" b="1" dirty="0">
                <a:solidFill>
                  <a:schemeClr val="bg1"/>
                </a:solidFill>
                <a:latin typeface="宋体" panose="02010600030101010101" pitchFamily="2" charset="-122"/>
              </a:rPr>
              <a:t>烧伤严重程度分类</a:t>
            </a:r>
            <a:endParaRPr lang="zh-CN" altLang="en-US" sz="3200" b="1" dirty="0">
              <a:solidFill>
                <a:schemeClr val="bg1"/>
              </a:solidFill>
              <a:latin typeface="宋体" panose="02010600030101010101" pitchFamily="2" charset="-122"/>
            </a:endParaRPr>
          </a:p>
        </p:txBody>
      </p:sp>
      <p:pic>
        <p:nvPicPr>
          <p:cNvPr id="82946" name="图片 1"/>
          <p:cNvPicPr>
            <a:picLocks noChangeAspect="1"/>
          </p:cNvPicPr>
          <p:nvPr/>
        </p:nvPicPr>
        <p:blipFill>
          <a:blip r:embed="rId1"/>
          <a:stretch>
            <a:fillRect/>
          </a:stretch>
        </p:blipFill>
        <p:spPr>
          <a:xfrm>
            <a:off x="588963" y="828675"/>
            <a:ext cx="11356975" cy="5200650"/>
          </a:xfrm>
          <a:prstGeom prst="rect">
            <a:avLst/>
          </a:prstGeom>
          <a:noFill/>
          <a:ln w="9525">
            <a:noFill/>
          </a:ln>
        </p:spPr>
      </p:pic>
      <p:sp>
        <p:nvSpPr>
          <p:cNvPr id="82947" name="Rectangle 2"/>
          <p:cNvSpPr>
            <a:spLocks noGrp="1" noRot="1"/>
          </p:cNvSpPr>
          <p:nvPr/>
        </p:nvSpPr>
        <p:spPr>
          <a:xfrm>
            <a:off x="1357313" y="0"/>
            <a:ext cx="8540750" cy="838200"/>
          </a:xfrm>
          <a:prstGeom prst="rect">
            <a:avLst/>
          </a:prstGeom>
          <a:noFill/>
          <a:ln w="9525">
            <a:noFill/>
          </a:ln>
        </p:spPr>
        <p:txBody>
          <a:bodyPr wrap="square" lIns="91440" tIns="45720" rIns="91440" bIns="45720" anchor="ctr" anchorCtr="0"/>
          <a:p>
            <a:pPr algn="ctr"/>
            <a:r>
              <a:rPr lang="zh-CN" altLang="en-US" sz="2800" b="1" dirty="0">
                <a:solidFill>
                  <a:schemeClr val="bg1"/>
                </a:solidFill>
                <a:latin typeface="Times New Roman" panose="02020603050405020304" pitchFamily="18" charset="0"/>
                <a:ea typeface="黑体" panose="02010609060101010101" charset="-122"/>
              </a:rPr>
              <a:t>　（三）</a:t>
            </a:r>
            <a:r>
              <a:rPr lang="zh-CN" altLang="en-US" sz="3200" b="1" dirty="0">
                <a:solidFill>
                  <a:schemeClr val="bg1"/>
                </a:solidFill>
                <a:latin typeface="宋体" panose="02010600030101010101" pitchFamily="2" charset="-122"/>
                <a:ea typeface="黑体" panose="02010609060101010101" charset="-122"/>
              </a:rPr>
              <a:t>烧伤严重程度分类</a:t>
            </a:r>
            <a:endParaRPr lang="zh-CN" altLang="en-US" sz="3200" b="1" dirty="0">
              <a:solidFill>
                <a:schemeClr val="bg1"/>
              </a:solidFill>
              <a:latin typeface="宋体" panose="02010600030101010101" pitchFamily="2" charset="-122"/>
              <a:ea typeface="黑体" panose="02010609060101010101"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标题 153601"/>
          <p:cNvSpPr>
            <a:spLocks noGrp="1" noRot="1"/>
          </p:cNvSpPr>
          <p:nvPr>
            <p:ph type="title" idx="4294967295"/>
          </p:nvPr>
        </p:nvSpPr>
        <p:spPr>
          <a:xfrm>
            <a:off x="1100138" y="0"/>
            <a:ext cx="8540750" cy="893763"/>
          </a:xfrm>
          <a:ln/>
        </p:spPr>
        <p:txBody>
          <a:bodyPr lIns="91440" tIns="45720" rIns="91440" bIns="45720" anchor="ctr" anchorCtr="0"/>
          <a:p>
            <a:pPr algn="ctr"/>
            <a:r>
              <a:rPr lang="zh-CN" altLang="en-US" sz="4000" dirty="0">
                <a:solidFill>
                  <a:schemeClr val="bg1"/>
                </a:solidFill>
              </a:rPr>
              <a:t>四、临床表现</a:t>
            </a:r>
            <a:endParaRPr lang="zh-CN" altLang="en-US" sz="4000" dirty="0">
              <a:solidFill>
                <a:schemeClr val="bg1"/>
              </a:solidFill>
            </a:endParaRPr>
          </a:p>
        </p:txBody>
      </p:sp>
      <p:graphicFrame>
        <p:nvGraphicFramePr>
          <p:cNvPr id="153603" name="内容占位符 153602"/>
          <p:cNvGraphicFramePr>
            <a:graphicFrameLocks noGrp="1"/>
          </p:cNvGraphicFramePr>
          <p:nvPr>
            <p:ph idx="4294967295"/>
          </p:nvPr>
        </p:nvGraphicFramePr>
        <p:xfrm>
          <a:off x="287338" y="1631950"/>
          <a:ext cx="11617325" cy="3594100"/>
        </p:xfrm>
        <a:graphic>
          <a:graphicData uri="http://schemas.openxmlformats.org/drawingml/2006/table">
            <a:tbl>
              <a:tblPr/>
              <a:tblGrid>
                <a:gridCol w="1465580"/>
                <a:gridCol w="2481580"/>
                <a:gridCol w="2480945"/>
                <a:gridCol w="2481580"/>
                <a:gridCol w="2707640"/>
              </a:tblGrid>
              <a:tr h="64579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a:latin typeface="仿宋_GB2312" panose="02010609030101010101" charset="-122"/>
                          <a:ea typeface="仿宋_GB2312" panose="02010609030101010101" charset="-122"/>
                        </a:rPr>
                        <a:t>分度</a:t>
                      </a:r>
                      <a:endParaRPr lang="zh-CN" altLang="en-US" b="1">
                        <a:latin typeface="仿宋_GB2312" panose="02010609030101010101" charset="-122"/>
                        <a:ea typeface="仿宋_GB2312" panose="02010609030101010101" charset="-122"/>
                      </a:endParaRPr>
                    </a:p>
                  </a:txBody>
                  <a:tcPr>
                    <a:lnL cap="flat">
                      <a:noFill/>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损伤深度</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眼观表现</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镜下特点</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愈合过程</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cap="flat">
                      <a:noFill/>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r>
              <a:tr h="294830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en-US" altLang="zh-CN" b="1">
                          <a:latin typeface="仿宋_GB2312" panose="02010609030101010101" charset="-122"/>
                          <a:ea typeface="仿宋_GB2312" panose="02010609030101010101" charset="-122"/>
                        </a:rPr>
                        <a:t>I</a:t>
                      </a:r>
                      <a:r>
                        <a:rPr lang="en-US" altLang="zh-CN" b="1" baseline="30000">
                          <a:latin typeface="仿宋_GB2312" panose="02010609030101010101" charset="-122"/>
                          <a:ea typeface="仿宋_GB2312" panose="02010609030101010101" charset="-122"/>
                        </a:rPr>
                        <a:t>0</a:t>
                      </a:r>
                      <a:r>
                        <a:rPr lang="en-US" altLang="zh-CN" b="1">
                          <a:latin typeface="仿宋_GB2312" panose="02010609030101010101" charset="-122"/>
                          <a:ea typeface="仿宋_GB2312" panose="02010609030101010101" charset="-122"/>
                        </a:rPr>
                        <a:t> </a:t>
                      </a:r>
                      <a:endParaRPr lang="zh-CN" altLang="en-US" b="1">
                        <a:latin typeface="仿宋_GB2312" panose="02010609030101010101" charset="-122"/>
                        <a:ea typeface="仿宋_GB2312" panose="02010609030101010101" charset="-122"/>
                      </a:endParaRPr>
                    </a:p>
                  </a:txBody>
                  <a:tcPr>
                    <a:lnL cap="flat">
                      <a:noFill/>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表皮浅层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红、肿、干（痛）无水泡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zh-CN" altLang="en-US" b="1" dirty="0">
                          <a:latin typeface="仿宋_GB2312" panose="02010609030101010101" charset="-122"/>
                          <a:ea typeface="仿宋_GB2312" panose="02010609030101010101" charset="-122"/>
                        </a:rPr>
                        <a:t>表皮浅层坏死</a:t>
                      </a:r>
                      <a:r>
                        <a:rPr lang="en-US" altLang="zh-CN" b="1">
                          <a:latin typeface="仿宋_GB2312" panose="02010609030101010101" charset="-122"/>
                          <a:ea typeface="仿宋_GB2312" panose="02010609030101010101" charset="-122"/>
                        </a:rPr>
                        <a:t>;</a:t>
                      </a:r>
                      <a:endParaRPr lang="en-US" altLang="zh-CN" b="1">
                        <a:latin typeface="仿宋_GB2312" panose="02010609030101010101" charset="-122"/>
                        <a:ea typeface="仿宋_GB2312" panose="02010609030101010101" charset="-122"/>
                      </a:endParaRPr>
                    </a:p>
                    <a:p>
                      <a:pPr marL="0" lvl="0" indent="0">
                        <a:lnSpc>
                          <a:spcPct val="130000"/>
                        </a:lnSpc>
                        <a:buNone/>
                      </a:pPr>
                      <a:r>
                        <a:rPr lang="zh-CN" altLang="en-US" b="1" dirty="0">
                          <a:latin typeface="仿宋_GB2312" panose="02010609030101010101" charset="-122"/>
                          <a:ea typeface="仿宋_GB2312" panose="02010609030101010101" charset="-122"/>
                        </a:rPr>
                        <a:t>真皮浅层充血、水肿，中性白细胞浸润（急性炎）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buNone/>
                      </a:pPr>
                      <a:r>
                        <a:rPr lang="en-US" altLang="zh-CN" b="1" dirty="0">
                          <a:latin typeface="仿宋_GB2312" panose="02010609030101010101" charset="-122"/>
                          <a:ea typeface="仿宋_GB2312" panose="02010609030101010101" charset="-122"/>
                        </a:rPr>
                        <a:t>3</a:t>
                      </a:r>
                      <a:r>
                        <a:rPr lang="zh-CN" altLang="en-US" b="1" dirty="0">
                          <a:latin typeface="仿宋_GB2312" panose="02010609030101010101" charset="-122"/>
                          <a:ea typeface="仿宋_GB2312" panose="02010609030101010101" charset="-122"/>
                        </a:rPr>
                        <a:t>～</a:t>
                      </a:r>
                      <a:r>
                        <a:rPr lang="en-US" altLang="zh-CN" b="1" dirty="0">
                          <a:latin typeface="仿宋_GB2312" panose="02010609030101010101" charset="-122"/>
                          <a:ea typeface="仿宋_GB2312" panose="02010609030101010101" charset="-122"/>
                        </a:rPr>
                        <a:t>5</a:t>
                      </a:r>
                      <a:r>
                        <a:rPr lang="zh-CN" altLang="en-US" b="1" dirty="0">
                          <a:latin typeface="仿宋_GB2312" panose="02010609030101010101" charset="-122"/>
                          <a:ea typeface="仿宋_GB2312" panose="02010609030101010101" charset="-122"/>
                        </a:rPr>
                        <a:t>天，表皮再生，不留疤痕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cap="flat">
                      <a:noFill/>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55650" name="内容占位符 155649"/>
          <p:cNvGraphicFramePr>
            <a:graphicFrameLocks noGrp="1"/>
          </p:cNvGraphicFramePr>
          <p:nvPr>
            <p:ph idx="4294967295"/>
          </p:nvPr>
        </p:nvGraphicFramePr>
        <p:xfrm>
          <a:off x="266700" y="1314450"/>
          <a:ext cx="11839575" cy="3608388"/>
        </p:xfrm>
        <a:graphic>
          <a:graphicData uri="http://schemas.openxmlformats.org/drawingml/2006/table">
            <a:tbl>
              <a:tblPr/>
              <a:tblGrid>
                <a:gridCol w="1882140"/>
                <a:gridCol w="2433955"/>
                <a:gridCol w="2433955"/>
                <a:gridCol w="2432685"/>
                <a:gridCol w="2656205"/>
              </a:tblGrid>
              <a:tr h="360870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buNone/>
                      </a:pPr>
                      <a:r>
                        <a:rPr lang="zh-CN" altLang="en-US" b="1">
                          <a:latin typeface="仿宋_GB2312" panose="02010609030101010101" charset="-122"/>
                          <a:ea typeface="仿宋_GB2312" panose="02010609030101010101" charset="-122"/>
                        </a:rPr>
                        <a:t>浅</a:t>
                      </a:r>
                      <a:r>
                        <a:rPr lang="en-US" altLang="zh-CN" b="1">
                          <a:latin typeface="仿宋_GB2312" panose="02010609030101010101" charset="-122"/>
                          <a:ea typeface="仿宋_GB2312" panose="02010609030101010101" charset="-122"/>
                        </a:rPr>
                        <a:t>Ⅱ</a:t>
                      </a:r>
                      <a:r>
                        <a:rPr lang="en-US" altLang="zh-CN" b="1" baseline="30000">
                          <a:latin typeface="仿宋_GB2312" panose="02010609030101010101" charset="-122"/>
                          <a:ea typeface="仿宋_GB2312" panose="02010609030101010101" charset="-122"/>
                        </a:rPr>
                        <a:t>0</a:t>
                      </a:r>
                      <a:r>
                        <a:rPr lang="en-US" altLang="zh-CN" b="1">
                          <a:latin typeface="仿宋_GB2312" panose="02010609030101010101" charset="-122"/>
                          <a:ea typeface="仿宋_GB2312" panose="02010609030101010101" charset="-122"/>
                        </a:rPr>
                        <a:t> </a:t>
                      </a:r>
                      <a:endParaRPr lang="zh-CN" altLang="en-US" b="1">
                        <a:latin typeface="仿宋_GB2312" panose="02010609030101010101" charset="-122"/>
                        <a:ea typeface="仿宋_GB2312" panose="02010609030101010101" charset="-122"/>
                      </a:endParaRPr>
                    </a:p>
                  </a:txBody>
                  <a:tcPr>
                    <a:lnL cap="flat">
                      <a:noFill/>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buNone/>
                      </a:pPr>
                      <a:r>
                        <a:rPr lang="zh-CN" altLang="en-US" b="1" dirty="0">
                          <a:latin typeface="仿宋_GB2312" panose="02010609030101010101" charset="-122"/>
                          <a:ea typeface="仿宋_GB2312" panose="02010609030101010101" charset="-122"/>
                        </a:rPr>
                        <a:t>表皮和真皮乳头层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buNone/>
                      </a:pPr>
                      <a:r>
                        <a:rPr lang="zh-CN" altLang="en-US" b="1" dirty="0">
                          <a:latin typeface="仿宋_GB2312" panose="02010609030101010101" charset="-122"/>
                          <a:ea typeface="仿宋_GB2312" panose="02010609030101010101" charset="-122"/>
                        </a:rPr>
                        <a:t>局部红肿、渗液多、有水泡，破后创面可见细红丝网（充血扩大的毛细血管和小静脉）、剧痛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a:lnSpc>
                          <a:spcPct val="110000"/>
                        </a:lnSpc>
                        <a:buNone/>
                      </a:pPr>
                      <a:r>
                        <a:rPr lang="zh-CN" altLang="en-US" b="1" dirty="0">
                          <a:latin typeface="仿宋_GB2312" panose="02010609030101010101" charset="-122"/>
                          <a:ea typeface="仿宋_GB2312" panose="02010609030101010101" charset="-122"/>
                        </a:rPr>
                        <a:t>表皮全层凝固坏死，表皮下或表皮内水泡</a:t>
                      </a:r>
                      <a:r>
                        <a:rPr lang="en-US" altLang="zh-CN" b="1">
                          <a:latin typeface="仿宋_GB2312" panose="02010609030101010101" charset="-122"/>
                          <a:ea typeface="仿宋_GB2312" panose="02010609030101010101" charset="-122"/>
                        </a:rPr>
                        <a:t>;</a:t>
                      </a:r>
                      <a:endParaRPr lang="en-US" altLang="zh-CN" b="1">
                        <a:latin typeface="仿宋_GB2312" panose="02010609030101010101" charset="-122"/>
                        <a:ea typeface="仿宋_GB2312" panose="02010609030101010101" charset="-122"/>
                      </a:endParaRPr>
                    </a:p>
                    <a:p>
                      <a:pPr marL="0" lvl="0" indent="0">
                        <a:lnSpc>
                          <a:spcPct val="110000"/>
                        </a:lnSpc>
                        <a:buNone/>
                      </a:pPr>
                      <a:r>
                        <a:rPr lang="zh-CN" altLang="en-US" b="1" dirty="0">
                          <a:latin typeface="仿宋_GB2312" panose="02010609030101010101" charset="-122"/>
                          <a:ea typeface="仿宋_GB2312" panose="02010609030101010101" charset="-122"/>
                        </a:rPr>
                        <a:t>真皮呈明显急性炎症</a:t>
                      </a:r>
                      <a:r>
                        <a:rPr lang="en-US" altLang="zh-CN" b="1" dirty="0">
                          <a:latin typeface="仿宋_GB2312" panose="02010609030101010101" charset="-122"/>
                          <a:ea typeface="仿宋_GB2312" panose="02010609030101010101" charset="-122"/>
                        </a:rPr>
                        <a:t>---</a:t>
                      </a:r>
                      <a:r>
                        <a:rPr lang="zh-CN" altLang="en-US" b="1" dirty="0">
                          <a:latin typeface="仿宋_GB2312" panose="02010609030101010101" charset="-122"/>
                          <a:ea typeface="仿宋_GB2312" panose="02010609030101010101" charset="-122"/>
                        </a:rPr>
                        <a:t>充血、水肿，中性白细胞浸润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buNone/>
                      </a:pPr>
                      <a:r>
                        <a:rPr lang="en-US" altLang="zh-CN" b="1" dirty="0">
                          <a:latin typeface="仿宋_GB2312" panose="02010609030101010101" charset="-122"/>
                          <a:ea typeface="仿宋_GB2312" panose="02010609030101010101" charset="-122"/>
                        </a:rPr>
                        <a:t>2</a:t>
                      </a:r>
                      <a:r>
                        <a:rPr lang="zh-CN" altLang="en-US" b="1" dirty="0">
                          <a:latin typeface="仿宋_GB2312" panose="02010609030101010101" charset="-122"/>
                          <a:ea typeface="仿宋_GB2312" panose="02010609030101010101" charset="-122"/>
                        </a:rPr>
                        <a:t>周内附件再生，基本上不留疤痕 ，有暂时性色素沉着</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cap="flat">
                      <a:noFill/>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r>
            </a:tbl>
          </a:graphicData>
        </a:graphic>
      </p:graphicFrame>
      <p:sp>
        <p:nvSpPr>
          <p:cNvPr id="85007" name="标题 153601"/>
          <p:cNvSpPr>
            <a:spLocks noGrp="1" noRot="1"/>
          </p:cNvSpPr>
          <p:nvPr/>
        </p:nvSpPr>
        <p:spPr>
          <a:xfrm>
            <a:off x="1100138" y="0"/>
            <a:ext cx="8540750" cy="893763"/>
          </a:xfrm>
          <a:prstGeom prst="rect">
            <a:avLst/>
          </a:prstGeom>
          <a:noFill/>
          <a:ln w="9525">
            <a:noFill/>
          </a:ln>
        </p:spPr>
        <p:txBody>
          <a:bodyPr lIns="91440" tIns="45720" rIns="91440" bIns="45720" anchor="ctr" anchorCtr="0"/>
          <a:p>
            <a:pPr algn="ctr">
              <a:lnSpc>
                <a:spcPct val="90000"/>
              </a:lnSpc>
            </a:pPr>
            <a:r>
              <a:rPr lang="zh-CN" altLang="en-US" sz="4000" dirty="0">
                <a:solidFill>
                  <a:schemeClr val="bg1"/>
                </a:solidFill>
                <a:latin typeface="黑体" panose="02010609060101010101" charset="-122"/>
                <a:ea typeface="黑体" panose="02010609060101010101" charset="-122"/>
              </a:rPr>
              <a:t>四、临床表现</a:t>
            </a:r>
            <a:endParaRPr lang="zh-CN" altLang="en-US" sz="4000" dirty="0">
              <a:solidFill>
                <a:schemeClr val="bg1"/>
              </a:solidFill>
              <a:latin typeface="黑体" panose="02010609060101010101" charset="-122"/>
              <a:ea typeface="黑体" panose="02010609060101010101"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57698" name="内容占位符 157697"/>
          <p:cNvGraphicFramePr>
            <a:graphicFrameLocks noGrp="1"/>
          </p:cNvGraphicFramePr>
          <p:nvPr>
            <p:ph idx="4294967295"/>
          </p:nvPr>
        </p:nvGraphicFramePr>
        <p:xfrm>
          <a:off x="295275" y="1371600"/>
          <a:ext cx="11261725" cy="3979863"/>
        </p:xfrm>
        <a:graphic>
          <a:graphicData uri="http://schemas.openxmlformats.org/drawingml/2006/table">
            <a:tbl>
              <a:tblPr/>
              <a:tblGrid>
                <a:gridCol w="1790065"/>
                <a:gridCol w="2314575"/>
                <a:gridCol w="2315845"/>
                <a:gridCol w="2314575"/>
                <a:gridCol w="2526030"/>
              </a:tblGrid>
              <a:tr h="3980180">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zh-CN" altLang="en-US" b="1" dirty="0">
                          <a:latin typeface="仿宋_GB2312" panose="02010609030101010101" charset="-122"/>
                          <a:ea typeface="仿宋_GB2312" panose="02010609030101010101" charset="-122"/>
                        </a:rPr>
                        <a:t>深 </a:t>
                      </a:r>
                      <a:r>
                        <a:rPr lang="en-US" altLang="zh-CN" b="1">
                          <a:latin typeface="仿宋_GB2312" panose="02010609030101010101" charset="-122"/>
                          <a:ea typeface="仿宋_GB2312" panose="02010609030101010101" charset="-122"/>
                        </a:rPr>
                        <a:t>Ⅱ</a:t>
                      </a:r>
                      <a:r>
                        <a:rPr lang="en-US" altLang="zh-CN" b="1" baseline="30000">
                          <a:latin typeface="仿宋_GB2312" panose="02010609030101010101" charset="-122"/>
                          <a:ea typeface="仿宋_GB2312" panose="02010609030101010101" charset="-122"/>
                        </a:rPr>
                        <a:t>0</a:t>
                      </a:r>
                      <a:r>
                        <a:rPr lang="en-US" altLang="zh-CN" b="1">
                          <a:latin typeface="仿宋_GB2312" panose="02010609030101010101" charset="-122"/>
                          <a:ea typeface="仿宋_GB2312" panose="02010609030101010101" charset="-122"/>
                        </a:rPr>
                        <a:t> </a:t>
                      </a:r>
                      <a:endParaRPr lang="zh-CN" altLang="en-US" b="1">
                        <a:latin typeface="仿宋_GB2312" panose="02010609030101010101" charset="-122"/>
                        <a:ea typeface="仿宋_GB2312" panose="02010609030101010101" charset="-122"/>
                      </a:endParaRPr>
                    </a:p>
                  </a:txBody>
                  <a:tcPr>
                    <a:lnL cap="flat">
                      <a:noFill/>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zh-CN" altLang="en-US" b="1" dirty="0">
                          <a:latin typeface="仿宋_GB2312" panose="02010609030101010101" charset="-122"/>
                          <a:ea typeface="仿宋_GB2312" panose="02010609030101010101" charset="-122"/>
                        </a:rPr>
                        <a:t>真皮网状层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zh-CN" altLang="en-US" b="1" dirty="0">
                          <a:latin typeface="仿宋_GB2312" panose="02010609030101010101" charset="-122"/>
                          <a:ea typeface="仿宋_GB2312" panose="02010609030101010101" charset="-122"/>
                        </a:rPr>
                        <a:t>局部肿胀水泡较小感觉迟钝皮温稍疼痛较轻低</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a:lnSpc>
                          <a:spcPct val="140000"/>
                        </a:lnSpc>
                        <a:buNone/>
                      </a:pPr>
                      <a:r>
                        <a:rPr lang="zh-CN" altLang="en-US" b="1" dirty="0">
                          <a:latin typeface="仿宋_GB2312" panose="02010609030101010101" charset="-122"/>
                          <a:ea typeface="仿宋_GB2312" panose="02010609030101010101" charset="-122"/>
                        </a:rPr>
                        <a:t>表皮＋真皮乳头层凝固坏死真皮深层下急性炎症 </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en-US" altLang="zh-CN" b="1" dirty="0">
                          <a:latin typeface="仿宋_GB2312" panose="02010609030101010101" charset="-122"/>
                          <a:ea typeface="仿宋_GB2312" panose="02010609030101010101" charset="-122"/>
                        </a:rPr>
                        <a:t>3</a:t>
                      </a:r>
                      <a:r>
                        <a:rPr lang="zh-CN" altLang="en-US" b="1" dirty="0">
                          <a:latin typeface="仿宋_GB2312" panose="02010609030101010101" charset="-122"/>
                          <a:ea typeface="仿宋_GB2312" panose="02010609030101010101" charset="-122"/>
                        </a:rPr>
                        <a:t>周</a:t>
                      </a:r>
                      <a:r>
                        <a:rPr lang="en-US" altLang="zh-CN" b="1" dirty="0">
                          <a:latin typeface="仿宋_GB2312" panose="02010609030101010101" charset="-122"/>
                          <a:ea typeface="仿宋_GB2312" panose="02010609030101010101" charset="-122"/>
                        </a:rPr>
                        <a:t>~4</a:t>
                      </a:r>
                      <a:r>
                        <a:rPr lang="zh-CN" altLang="en-US" b="1" dirty="0">
                          <a:latin typeface="仿宋_GB2312" panose="02010609030101010101" charset="-122"/>
                          <a:ea typeface="仿宋_GB2312" panose="02010609030101010101" charset="-122"/>
                        </a:rPr>
                        <a:t>周，附件再生不全，愈后留有疤痕 ，但是皮肤功能尚存</a:t>
                      </a:r>
                      <a:endParaRPr lang="zh-CN" altLang="en-US" b="1">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cap="flat">
                      <a:noFill/>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r>
            </a:tbl>
          </a:graphicData>
        </a:graphic>
      </p:graphicFrame>
      <p:sp>
        <p:nvSpPr>
          <p:cNvPr id="86031" name="标题 153601"/>
          <p:cNvSpPr>
            <a:spLocks noGrp="1" noRot="1"/>
          </p:cNvSpPr>
          <p:nvPr/>
        </p:nvSpPr>
        <p:spPr>
          <a:xfrm>
            <a:off x="1100138" y="0"/>
            <a:ext cx="8540750" cy="893763"/>
          </a:xfrm>
          <a:prstGeom prst="rect">
            <a:avLst/>
          </a:prstGeom>
          <a:noFill/>
          <a:ln w="9525">
            <a:noFill/>
          </a:ln>
        </p:spPr>
        <p:txBody>
          <a:bodyPr lIns="91440" tIns="45720" rIns="91440" bIns="45720" anchor="ctr" anchorCtr="0"/>
          <a:p>
            <a:pPr algn="ctr">
              <a:lnSpc>
                <a:spcPct val="90000"/>
              </a:lnSpc>
            </a:pPr>
            <a:r>
              <a:rPr lang="zh-CN" altLang="en-US" sz="4000" dirty="0">
                <a:solidFill>
                  <a:schemeClr val="bg1"/>
                </a:solidFill>
                <a:latin typeface="黑体" panose="02010609060101010101" charset="-122"/>
                <a:ea typeface="黑体" panose="02010609060101010101" charset="-122"/>
              </a:rPr>
              <a:t>四、临床表现</a:t>
            </a:r>
            <a:endParaRPr lang="zh-CN" altLang="en-US" sz="4000" dirty="0">
              <a:solidFill>
                <a:schemeClr val="bg1"/>
              </a:solidFill>
              <a:latin typeface="黑体" panose="02010609060101010101" charset="-122"/>
              <a:ea typeface="黑体" panose="02010609060101010101"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59746" name="内容占位符 159745"/>
          <p:cNvGraphicFramePr>
            <a:graphicFrameLocks noGrp="1"/>
          </p:cNvGraphicFramePr>
          <p:nvPr>
            <p:ph idx="4294967295"/>
          </p:nvPr>
        </p:nvGraphicFramePr>
        <p:xfrm>
          <a:off x="609600" y="1273175"/>
          <a:ext cx="11015663" cy="4867275"/>
        </p:xfrm>
        <a:graphic>
          <a:graphicData uri="http://schemas.openxmlformats.org/drawingml/2006/table">
            <a:tbl>
              <a:tblPr/>
              <a:tblGrid>
                <a:gridCol w="1750695"/>
                <a:gridCol w="2265045"/>
                <a:gridCol w="2264410"/>
                <a:gridCol w="2264410"/>
                <a:gridCol w="2470785"/>
              </a:tblGrid>
              <a:tr h="4808220">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en-US" altLang="zh-CN" sz="2800" b="1">
                          <a:latin typeface="仿宋_GB2312" panose="02010609030101010101" charset="-122"/>
                          <a:ea typeface="仿宋_GB2312" panose="02010609030101010101" charset="-122"/>
                        </a:rPr>
                        <a:t>Ⅲ</a:t>
                      </a:r>
                      <a:r>
                        <a:rPr lang="en-US" altLang="zh-CN" sz="2800" b="1" baseline="30000">
                          <a:latin typeface="仿宋_GB2312" panose="02010609030101010101" charset="-122"/>
                          <a:ea typeface="仿宋_GB2312" panose="02010609030101010101" charset="-122"/>
                        </a:rPr>
                        <a:t>0</a:t>
                      </a:r>
                      <a:r>
                        <a:rPr lang="en-US" altLang="zh-CN" sz="2800" b="1">
                          <a:latin typeface="仿宋_GB2312" panose="02010609030101010101" charset="-122"/>
                          <a:ea typeface="仿宋_GB2312" panose="02010609030101010101" charset="-122"/>
                        </a:rPr>
                        <a:t> </a:t>
                      </a:r>
                      <a:endParaRPr lang="en-US" altLang="zh-CN" sz="2800" b="1">
                        <a:latin typeface="仿宋_GB2312" panose="02010609030101010101" charset="-122"/>
                        <a:ea typeface="仿宋_GB2312" panose="02010609030101010101" charset="-122"/>
                      </a:endParaRPr>
                    </a:p>
                  </a:txBody>
                  <a:tcPr>
                    <a:lnL cap="flat">
                      <a:noFill/>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a:lnSpc>
                          <a:spcPct val="140000"/>
                        </a:lnSpc>
                        <a:buNone/>
                      </a:pPr>
                      <a:r>
                        <a:rPr lang="zh-CN" altLang="en-US" sz="2800" b="1" dirty="0">
                          <a:latin typeface="仿宋_GB2312" panose="02010609030101010101" charset="-122"/>
                          <a:ea typeface="仿宋_GB2312" panose="02010609030101010101" charset="-122"/>
                        </a:rPr>
                        <a:t>皮肤全层</a:t>
                      </a:r>
                      <a:endParaRPr lang="zh-CN" altLang="en-US" sz="2800" b="1" dirty="0">
                        <a:latin typeface="仿宋_GB2312" panose="02010609030101010101" charset="-122"/>
                        <a:ea typeface="仿宋_GB2312" panose="02010609030101010101" charset="-122"/>
                      </a:endParaRPr>
                    </a:p>
                    <a:p>
                      <a:pPr marL="0" lvl="0" indent="0">
                        <a:lnSpc>
                          <a:spcPct val="140000"/>
                        </a:lnSpc>
                        <a:buNone/>
                      </a:pPr>
                      <a:r>
                        <a:rPr lang="zh-CN" altLang="en-US" sz="2800" b="1" dirty="0">
                          <a:latin typeface="仿宋_GB2312" panose="02010609030101010101" charset="-122"/>
                          <a:ea typeface="仿宋_GB2312" panose="02010609030101010101" charset="-122"/>
                        </a:rPr>
                        <a:t>肌、骨 </a:t>
                      </a:r>
                      <a:endParaRPr lang="zh-CN" altLang="en-US" sz="2800" b="1" dirty="0">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zh-CN" altLang="en-US" sz="2800" b="1" dirty="0">
                          <a:latin typeface="仿宋_GB2312" panose="02010609030101010101" charset="-122"/>
                          <a:ea typeface="仿宋_GB2312" panose="02010609030101010101" charset="-122"/>
                        </a:rPr>
                        <a:t>焦痂（黑色），无痛、无水泡、感觉消失，质硬似皮革，透过焦痂可见栓塞的粗大血管网 </a:t>
                      </a:r>
                      <a:endParaRPr lang="zh-CN" altLang="en-US" sz="2800" b="1" dirty="0">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just">
                        <a:lnSpc>
                          <a:spcPct val="140000"/>
                        </a:lnSpc>
                        <a:buNone/>
                      </a:pPr>
                      <a:r>
                        <a:rPr lang="zh-CN" altLang="en-US" sz="2800" b="1" dirty="0">
                          <a:latin typeface="仿宋_GB2312" panose="02010609030101010101" charset="-122"/>
                          <a:ea typeface="仿宋_GB2312" panose="02010609030101010101" charset="-122"/>
                        </a:rPr>
                        <a:t>皮肤全层凝固坏死，肌细胞固缩、坏死，骨板模糊、骨细胞消失，周围组织急性炎 </a:t>
                      </a:r>
                      <a:endParaRPr lang="zh-CN" altLang="en-US" sz="2800" b="1" dirty="0">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w="28575" cap="flat" cmpd="sng">
                      <a:solidFill>
                        <a:srgbClr val="CCFF99"/>
                      </a:solidFill>
                      <a:prstDash val="solid"/>
                      <a:headEnd type="none" w="med" len="med"/>
                      <a:tailEnd type="none" w="med" len="med"/>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buNone/>
                      </a:pPr>
                      <a:r>
                        <a:rPr lang="zh-CN" altLang="en-US" sz="2800" b="1" dirty="0">
                          <a:latin typeface="仿宋_GB2312" panose="02010609030101010101" charset="-122"/>
                          <a:ea typeface="仿宋_GB2312" panose="02010609030101010101" charset="-122"/>
                        </a:rPr>
                        <a:t>时久，植皮及不全再生，疤痕愈合，需整形 </a:t>
                      </a:r>
                      <a:endParaRPr lang="zh-CN" altLang="en-US" sz="2800" b="1" dirty="0">
                        <a:latin typeface="仿宋_GB2312" panose="02010609030101010101" charset="-122"/>
                        <a:ea typeface="仿宋_GB2312" panose="02010609030101010101" charset="-122"/>
                      </a:endParaRPr>
                    </a:p>
                  </a:txBody>
                  <a:tcPr>
                    <a:lnL w="28575" cap="flat" cmpd="sng">
                      <a:solidFill>
                        <a:srgbClr val="CCFF99"/>
                      </a:solidFill>
                      <a:prstDash val="solid"/>
                      <a:headEnd type="none" w="med" len="med"/>
                      <a:tailEnd type="none" w="med" len="med"/>
                    </a:lnL>
                    <a:lnR cap="flat">
                      <a:noFill/>
                    </a:lnR>
                    <a:lnT w="28575" cap="flat" cmpd="sng">
                      <a:solidFill>
                        <a:srgbClr val="CCFF99"/>
                      </a:solidFill>
                      <a:prstDash val="solid"/>
                      <a:headEnd type="none" w="med" len="med"/>
                      <a:tailEnd type="none" w="med" len="med"/>
                    </a:lnT>
                    <a:lnB w="28575" cap="flat" cmpd="sng">
                      <a:solidFill>
                        <a:srgbClr val="CCFF99"/>
                      </a:solidFill>
                      <a:prstDash val="solid"/>
                      <a:headEnd type="none" w="med" len="med"/>
                      <a:tailEnd type="none" w="med" len="med"/>
                    </a:lnB>
                    <a:lnTlToBr>
                      <a:noFill/>
                    </a:lnTlToBr>
                    <a:lnBlToTr>
                      <a:noFill/>
                    </a:lnBlToTr>
                    <a:noFill/>
                  </a:tcPr>
                </a:tc>
              </a:tr>
            </a:tbl>
          </a:graphicData>
        </a:graphic>
      </p:graphicFrame>
      <p:sp>
        <p:nvSpPr>
          <p:cNvPr id="87055" name="标题 153601"/>
          <p:cNvSpPr>
            <a:spLocks noGrp="1" noRot="1"/>
          </p:cNvSpPr>
          <p:nvPr/>
        </p:nvSpPr>
        <p:spPr>
          <a:xfrm>
            <a:off x="1100138" y="0"/>
            <a:ext cx="8540750" cy="893763"/>
          </a:xfrm>
          <a:prstGeom prst="rect">
            <a:avLst/>
          </a:prstGeom>
          <a:noFill/>
          <a:ln w="9525">
            <a:noFill/>
          </a:ln>
        </p:spPr>
        <p:txBody>
          <a:bodyPr lIns="91440" tIns="45720" rIns="91440" bIns="45720" anchor="ctr" anchorCtr="0"/>
          <a:p>
            <a:pPr algn="ctr">
              <a:lnSpc>
                <a:spcPct val="90000"/>
              </a:lnSpc>
            </a:pPr>
            <a:r>
              <a:rPr lang="zh-CN" altLang="en-US" sz="4000" dirty="0">
                <a:solidFill>
                  <a:schemeClr val="bg1"/>
                </a:solidFill>
                <a:latin typeface="黑体" panose="02010609060101010101" charset="-122"/>
                <a:ea typeface="黑体" panose="02010609060101010101" charset="-122"/>
              </a:rPr>
              <a:t>四、临床表现</a:t>
            </a:r>
            <a:endParaRPr lang="zh-CN" altLang="en-US" sz="4000" dirty="0">
              <a:solidFill>
                <a:schemeClr val="bg1"/>
              </a:solidFill>
              <a:latin typeface="黑体" panose="02010609060101010101" charset="-122"/>
              <a:ea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61441"/>
          <p:cNvSpPr>
            <a:spLocks noGrp="1"/>
          </p:cNvSpPr>
          <p:nvPr>
            <p:ph type="title" idx="4294967295"/>
          </p:nvPr>
        </p:nvSpPr>
        <p:spPr>
          <a:xfrm>
            <a:off x="2324100" y="1473200"/>
            <a:ext cx="7924800" cy="944563"/>
          </a:xfrm>
        </p:spPr>
        <p:txBody>
          <a:bodyPr wrap="square" lIns="91440" tIns="45720" rIns="91440" bIns="45720" anchor="ctr">
            <a:normAutofit fontScale="90000"/>
          </a:bodyPr>
          <a:p>
            <a:pPr marL="0" marR="0" indent="0" algn="ctr" defTabSz="914400" rtl="0" eaLnBrk="1" fontAlgn="auto" latinLnBrk="0" hangingPunct="1">
              <a:lnSpc>
                <a:spcPct val="90000"/>
              </a:lnSpc>
              <a:spcBef>
                <a:spcPct val="0"/>
              </a:spcBef>
              <a:spcAft>
                <a:spcPct val="0"/>
              </a:spcAft>
              <a:buClrTx/>
              <a:buSzTx/>
              <a:buFontTx/>
              <a:buNone/>
            </a:pPr>
            <a:r>
              <a:rPr kumimoji="0" lang="zh-CN" altLang="en-US" sz="6600" b="1" i="0" u="none" strike="noStrike" kern="1200" cap="none" spc="0" normalizeH="0" baseline="0" noProof="1" dirty="0">
                <a:solidFill>
                  <a:srgbClr val="0070C0"/>
                </a:solidFill>
                <a:latin typeface="黑体" panose="02010609060101010101" charset="-122"/>
                <a:ea typeface="黑体" panose="02010609060101010101" charset="-122"/>
                <a:cs typeface="+mn-ea"/>
              </a:rPr>
              <a:t>基本内容</a:t>
            </a:r>
            <a:endParaRPr kumimoji="0" lang="zh-CN" altLang="en-US" sz="4400" b="0" i="0" u="none" strike="noStrike" kern="1200" cap="none" spc="0" normalizeH="0" baseline="0" noProof="1" dirty="0">
              <a:solidFill>
                <a:schemeClr val="tx1"/>
              </a:solidFill>
              <a:latin typeface="黑体" panose="02010609060101010101" charset="-122"/>
              <a:ea typeface="宋体" panose="02010600030101010101" pitchFamily="2" charset="-122"/>
              <a:cs typeface="黑体" panose="02010609060101010101" charset="-122"/>
            </a:endParaRPr>
          </a:p>
        </p:txBody>
      </p:sp>
      <p:grpSp>
        <p:nvGrpSpPr>
          <p:cNvPr id="29698" name="组合 61476"/>
          <p:cNvGrpSpPr/>
          <p:nvPr/>
        </p:nvGrpSpPr>
        <p:grpSpPr>
          <a:xfrm>
            <a:off x="3505200" y="3062288"/>
            <a:ext cx="5410200" cy="665162"/>
            <a:chOff x="1248" y="1947"/>
            <a:chExt cx="3408" cy="419"/>
          </a:xfrm>
        </p:grpSpPr>
        <p:grpSp>
          <p:nvGrpSpPr>
            <p:cNvPr id="29699" name="组合 61451"/>
            <p:cNvGrpSpPr/>
            <p:nvPr/>
          </p:nvGrpSpPr>
          <p:grpSpPr>
            <a:xfrm>
              <a:off x="1248" y="1947"/>
              <a:ext cx="480" cy="419"/>
              <a:chOff x="3174" y="2656"/>
              <a:chExt cx="1549" cy="1351"/>
            </a:xfrm>
          </p:grpSpPr>
          <p:sp>
            <p:nvSpPr>
              <p:cNvPr id="29700" name="六边形 61452"/>
              <p:cNvSpPr/>
              <p:nvPr/>
            </p:nvSpPr>
            <p:spPr>
              <a:xfrm>
                <a:off x="3187" y="2679"/>
                <a:ext cx="1536" cy="1328"/>
              </a:xfrm>
              <a:prstGeom prst="hexagon">
                <a:avLst>
                  <a:gd name="adj" fmla="val 28915"/>
                  <a:gd name="vf" fmla="val 115470"/>
                </a:avLst>
              </a:prstGeom>
              <a:solidFill>
                <a:srgbClr val="808080"/>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1" name="六边形 61453"/>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六边形 61454"/>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9703" name="直接连接符 61458"/>
            <p:cNvSpPr/>
            <p:nvPr/>
          </p:nvSpPr>
          <p:spPr>
            <a:xfrm>
              <a:off x="1632" y="2331"/>
              <a:ext cx="3024" cy="0"/>
            </a:xfrm>
            <a:prstGeom prst="line">
              <a:avLst/>
            </a:prstGeom>
            <a:ln w="25400" cap="flat" cmpd="sng">
              <a:solidFill>
                <a:schemeClr val="folHlink"/>
              </a:solidFill>
              <a:prstDash val="sysDot"/>
              <a:round/>
              <a:headEnd type="none" w="med" len="med"/>
              <a:tailEnd type="oval" w="med" len="med"/>
            </a:ln>
          </p:spPr>
        </p:sp>
        <p:sp>
          <p:nvSpPr>
            <p:cNvPr id="29704" name="文本框 61459"/>
            <p:cNvSpPr txBox="1"/>
            <p:nvPr/>
          </p:nvSpPr>
          <p:spPr>
            <a:xfrm>
              <a:off x="2243" y="1960"/>
              <a:ext cx="1274" cy="406"/>
            </a:xfrm>
            <a:prstGeom prst="rect">
              <a:avLst/>
            </a:prstGeom>
            <a:noFill/>
            <a:ln w="9525">
              <a:noFill/>
            </a:ln>
          </p:spPr>
          <p:txBody>
            <a:bodyPr wrap="none" anchor="t" anchorCtr="0">
              <a:spAutoFit/>
            </a:bodyPr>
            <a:p>
              <a:pPr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rPr>
                <a:t>休  克</a:t>
              </a:r>
              <a:endParaRPr lang="zh-CN" altLang="en-US" sz="3600" b="1" dirty="0">
                <a:latin typeface="黑体" panose="02010609060101010101" charset="-122"/>
                <a:ea typeface="黑体" panose="02010609060101010101" charset="-122"/>
              </a:endParaRPr>
            </a:p>
          </p:txBody>
        </p:sp>
        <p:sp>
          <p:nvSpPr>
            <p:cNvPr id="29705" name="文本框 61460"/>
            <p:cNvSpPr txBox="1"/>
            <p:nvPr/>
          </p:nvSpPr>
          <p:spPr>
            <a:xfrm>
              <a:off x="1373" y="2009"/>
              <a:ext cx="222" cy="290"/>
            </a:xfrm>
            <a:prstGeom prst="rect">
              <a:avLst/>
            </a:prstGeom>
            <a:noFill/>
            <a:ln w="9525">
              <a:noFill/>
            </a:ln>
          </p:spPr>
          <p:txBody>
            <a:bodyPr wrap="none" anchor="t" anchorCtr="0">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9706" name="组合 61477"/>
          <p:cNvGrpSpPr/>
          <p:nvPr/>
        </p:nvGrpSpPr>
        <p:grpSpPr>
          <a:xfrm>
            <a:off x="3505200" y="3983038"/>
            <a:ext cx="5410200" cy="665162"/>
            <a:chOff x="1248" y="2509"/>
            <a:chExt cx="3408" cy="419"/>
          </a:xfrm>
        </p:grpSpPr>
        <p:grpSp>
          <p:nvGrpSpPr>
            <p:cNvPr id="29707" name="组合 61461"/>
            <p:cNvGrpSpPr/>
            <p:nvPr/>
          </p:nvGrpSpPr>
          <p:grpSpPr>
            <a:xfrm>
              <a:off x="1248" y="2509"/>
              <a:ext cx="480" cy="419"/>
              <a:chOff x="1110" y="2656"/>
              <a:chExt cx="1549" cy="1351"/>
            </a:xfrm>
          </p:grpSpPr>
          <p:sp>
            <p:nvSpPr>
              <p:cNvPr id="29708" name="六边形 61462"/>
              <p:cNvSpPr/>
              <p:nvPr/>
            </p:nvSpPr>
            <p:spPr>
              <a:xfrm>
                <a:off x="1123" y="2679"/>
                <a:ext cx="1536" cy="1328"/>
              </a:xfrm>
              <a:prstGeom prst="hexagon">
                <a:avLst>
                  <a:gd name="adj" fmla="val 28915"/>
                  <a:gd name="vf" fmla="val 115470"/>
                </a:avLst>
              </a:prstGeom>
              <a:solidFill>
                <a:srgbClr val="808080"/>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9" name="六边形 61463"/>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10" name="六边形 61464"/>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9711" name="直接连接符 61469"/>
            <p:cNvSpPr/>
            <p:nvPr/>
          </p:nvSpPr>
          <p:spPr>
            <a:xfrm>
              <a:off x="1632" y="2893"/>
              <a:ext cx="3024" cy="0"/>
            </a:xfrm>
            <a:prstGeom prst="line">
              <a:avLst/>
            </a:prstGeom>
            <a:ln w="25400" cap="flat" cmpd="sng">
              <a:solidFill>
                <a:schemeClr val="folHlink"/>
              </a:solidFill>
              <a:prstDash val="sysDot"/>
              <a:round/>
              <a:headEnd type="none" w="med" len="med"/>
              <a:tailEnd type="oval" w="med" len="med"/>
            </a:ln>
          </p:spPr>
        </p:sp>
        <p:sp>
          <p:nvSpPr>
            <p:cNvPr id="29712" name="文本框 61470"/>
            <p:cNvSpPr txBox="1"/>
            <p:nvPr/>
          </p:nvSpPr>
          <p:spPr>
            <a:xfrm>
              <a:off x="2243" y="2509"/>
              <a:ext cx="1274" cy="406"/>
            </a:xfrm>
            <a:prstGeom prst="rect">
              <a:avLst/>
            </a:prstGeom>
            <a:noFill/>
            <a:ln w="9525">
              <a:noFill/>
            </a:ln>
          </p:spPr>
          <p:txBody>
            <a:bodyPr wrap="none" anchor="t" anchorCtr="0">
              <a:spAutoFit/>
            </a:bodyPr>
            <a:p>
              <a:pPr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rPr>
                <a:t>肿  瘤</a:t>
              </a:r>
              <a:endParaRPr lang="zh-CN" altLang="en-US" sz="3600" b="1" dirty="0">
                <a:latin typeface="黑体" panose="02010609060101010101" charset="-122"/>
                <a:ea typeface="黑体" panose="02010609060101010101" charset="-122"/>
              </a:endParaRPr>
            </a:p>
          </p:txBody>
        </p:sp>
        <p:sp>
          <p:nvSpPr>
            <p:cNvPr id="29713" name="文本框 61471"/>
            <p:cNvSpPr txBox="1"/>
            <p:nvPr/>
          </p:nvSpPr>
          <p:spPr>
            <a:xfrm>
              <a:off x="1373" y="2571"/>
              <a:ext cx="222" cy="290"/>
            </a:xfrm>
            <a:prstGeom prst="rect">
              <a:avLst/>
            </a:prstGeom>
            <a:noFill/>
            <a:ln w="9525">
              <a:noFill/>
            </a:ln>
          </p:spPr>
          <p:txBody>
            <a:bodyPr wrap="none" anchor="t" anchorCtr="0">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9714" name="组合 61477"/>
          <p:cNvGrpSpPr/>
          <p:nvPr/>
        </p:nvGrpSpPr>
        <p:grpSpPr>
          <a:xfrm>
            <a:off x="3505200" y="5003800"/>
            <a:ext cx="5410200" cy="665163"/>
            <a:chOff x="1248" y="2509"/>
            <a:chExt cx="3408" cy="419"/>
          </a:xfrm>
        </p:grpSpPr>
        <p:grpSp>
          <p:nvGrpSpPr>
            <p:cNvPr id="29715" name="组合 61461"/>
            <p:cNvGrpSpPr/>
            <p:nvPr/>
          </p:nvGrpSpPr>
          <p:grpSpPr>
            <a:xfrm>
              <a:off x="1248" y="2509"/>
              <a:ext cx="480" cy="419"/>
              <a:chOff x="1110" y="2656"/>
              <a:chExt cx="1549" cy="1351"/>
            </a:xfrm>
          </p:grpSpPr>
          <p:sp>
            <p:nvSpPr>
              <p:cNvPr id="29716" name="六边形 61462"/>
              <p:cNvSpPr/>
              <p:nvPr/>
            </p:nvSpPr>
            <p:spPr>
              <a:xfrm>
                <a:off x="1123" y="2679"/>
                <a:ext cx="1536" cy="1328"/>
              </a:xfrm>
              <a:prstGeom prst="hexagon">
                <a:avLst>
                  <a:gd name="adj" fmla="val 28915"/>
                  <a:gd name="vf" fmla="val 115470"/>
                </a:avLst>
              </a:prstGeom>
              <a:solidFill>
                <a:srgbClr val="808080"/>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17" name="六边形 61463"/>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18" name="六边形 61464"/>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9719" name="直接连接符 61469"/>
            <p:cNvSpPr/>
            <p:nvPr/>
          </p:nvSpPr>
          <p:spPr>
            <a:xfrm>
              <a:off x="1632" y="2893"/>
              <a:ext cx="3024" cy="0"/>
            </a:xfrm>
            <a:prstGeom prst="line">
              <a:avLst/>
            </a:prstGeom>
            <a:ln w="25400" cap="flat" cmpd="sng">
              <a:solidFill>
                <a:schemeClr val="folHlink"/>
              </a:solidFill>
              <a:prstDash val="sysDot"/>
              <a:round/>
              <a:headEnd type="none" w="med" len="med"/>
              <a:tailEnd type="oval" w="med" len="med"/>
            </a:ln>
          </p:spPr>
        </p:sp>
        <p:sp>
          <p:nvSpPr>
            <p:cNvPr id="29720" name="文本框 61470"/>
            <p:cNvSpPr txBox="1"/>
            <p:nvPr/>
          </p:nvSpPr>
          <p:spPr>
            <a:xfrm>
              <a:off x="2243" y="2509"/>
              <a:ext cx="1274" cy="406"/>
            </a:xfrm>
            <a:prstGeom prst="rect">
              <a:avLst/>
            </a:prstGeom>
            <a:noFill/>
            <a:ln w="9525">
              <a:noFill/>
            </a:ln>
          </p:spPr>
          <p:txBody>
            <a:bodyPr wrap="none" anchor="t" anchorCtr="0">
              <a:spAutoFit/>
            </a:bodyPr>
            <a:p>
              <a:pPr eaLnBrk="0" hangingPunct="0"/>
              <a:r>
                <a:rPr lang="en-US" altLang="zh-CN" sz="3600" b="1" dirty="0">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rPr>
                <a:t>烧  伤</a:t>
              </a:r>
              <a:endParaRPr lang="zh-CN" altLang="en-US" sz="3600" b="1" dirty="0">
                <a:latin typeface="黑体" panose="02010609060101010101" charset="-122"/>
                <a:ea typeface="黑体" panose="02010609060101010101" charset="-122"/>
              </a:endParaRPr>
            </a:p>
          </p:txBody>
        </p:sp>
        <p:sp>
          <p:nvSpPr>
            <p:cNvPr id="29721" name="文本框 61471"/>
            <p:cNvSpPr txBox="1"/>
            <p:nvPr/>
          </p:nvSpPr>
          <p:spPr>
            <a:xfrm>
              <a:off x="1373" y="2571"/>
              <a:ext cx="222" cy="290"/>
            </a:xfrm>
            <a:prstGeom prst="rect">
              <a:avLst/>
            </a:prstGeom>
            <a:noFill/>
            <a:ln w="9525">
              <a:noFill/>
            </a:ln>
          </p:spPr>
          <p:txBody>
            <a:bodyPr wrap="none" anchor="t" anchorCtr="0">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3</a:t>
              </a:r>
              <a:endParaRPr lang="en-US" altLang="zh-CN"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8065" name="Picture 4" descr="P5363028"/>
          <p:cNvPicPr>
            <a:picLocks noChangeAspect="1"/>
          </p:cNvPicPr>
          <p:nvPr/>
        </p:nvPicPr>
        <p:blipFill>
          <a:blip r:embed="rId1"/>
          <a:stretch>
            <a:fillRect/>
          </a:stretch>
        </p:blipFill>
        <p:spPr>
          <a:xfrm>
            <a:off x="5367338" y="336550"/>
            <a:ext cx="5300662" cy="6376988"/>
          </a:xfrm>
          <a:prstGeom prst="rect">
            <a:avLst/>
          </a:prstGeom>
          <a:noFill/>
          <a:ln w="9525" cap="flat" cmpd="sng">
            <a:solidFill>
              <a:srgbClr val="FF00FF"/>
            </a:solidFill>
            <a:prstDash val="solid"/>
            <a:miter/>
            <a:headEnd type="none" w="med" len="med"/>
            <a:tailEnd type="none" w="med" len="med"/>
          </a:ln>
        </p:spPr>
      </p:pic>
      <p:sp>
        <p:nvSpPr>
          <p:cNvPr id="149507" name="AutoShape 10"/>
          <p:cNvSpPr/>
          <p:nvPr/>
        </p:nvSpPr>
        <p:spPr>
          <a:xfrm>
            <a:off x="1774825" y="5229225"/>
            <a:ext cx="3097213" cy="1484313"/>
          </a:xfrm>
          <a:prstGeom prst="wedgeRoundRectCallout">
            <a:avLst>
              <a:gd name="adj1" fmla="val 104792"/>
              <a:gd name="adj2" fmla="val -59199"/>
              <a:gd name="adj3" fmla="val 16667"/>
            </a:avLst>
          </a:prstGeom>
          <a:solidFill>
            <a:schemeClr val="accent1"/>
          </a:solidFill>
          <a:ln w="25400" cap="flat" cmpd="sng">
            <a:solidFill>
              <a:srgbClr val="FF00FF"/>
            </a:solidFill>
            <a:prstDash val="solid"/>
            <a:miter/>
            <a:headEnd type="none" w="med" len="med"/>
            <a:tailEnd type="none" w="med" len="med"/>
          </a:ln>
        </p:spPr>
        <p:txBody>
          <a:bodyPr anchor="t" anchorCtr="0"/>
          <a:p>
            <a:r>
              <a:rPr lang="en-US" altLang="zh-CN" sz="2800" b="1" dirty="0">
                <a:solidFill>
                  <a:schemeClr val="hlink"/>
                </a:solidFill>
                <a:latin typeface="Times New Roman" panose="02020603050405020304" pitchFamily="18" charset="0"/>
                <a:ea typeface="黑体" panose="02010609060101010101" charset="-122"/>
              </a:rPr>
              <a:t>Ⅲ</a:t>
            </a:r>
            <a:r>
              <a:rPr lang="zh-CN" altLang="en-US" sz="2800" b="1" dirty="0">
                <a:solidFill>
                  <a:schemeClr val="hlink"/>
                </a:solidFill>
                <a:latin typeface="Times New Roman" panose="02020603050405020304" pitchFamily="18" charset="0"/>
                <a:ea typeface="黑体" panose="02010609060101010101" charset="-122"/>
              </a:rPr>
              <a:t>度</a:t>
            </a:r>
            <a:r>
              <a:rPr lang="zh-CN" altLang="en-US" sz="2800" dirty="0">
                <a:latin typeface="Times New Roman" panose="02020603050405020304" pitchFamily="18" charset="0"/>
                <a:ea typeface="黑体" panose="02010609060101010101" charset="-122"/>
              </a:rPr>
              <a:t>　</a:t>
            </a:r>
            <a:r>
              <a:rPr lang="zh-CN" altLang="en-US" sz="2400" b="1" dirty="0">
                <a:latin typeface="Times New Roman" panose="02020603050405020304" pitchFamily="18" charset="0"/>
                <a:ea typeface="黑体" panose="02010609060101010101" charset="-122"/>
              </a:rPr>
              <a:t>焦痂、革化、无痛、无水泡，感觉消失</a:t>
            </a:r>
            <a:endParaRPr lang="zh-CN" altLang="en-US" sz="2400" b="1" dirty="0">
              <a:latin typeface="Times New Roman" panose="02020603050405020304" pitchFamily="18" charset="0"/>
              <a:ea typeface="黑体" panose="02010609060101010101" charset="-122"/>
            </a:endParaRPr>
          </a:p>
        </p:txBody>
      </p:sp>
      <p:sp>
        <p:nvSpPr>
          <p:cNvPr id="149508" name="AutoShape 9"/>
          <p:cNvSpPr/>
          <p:nvPr/>
        </p:nvSpPr>
        <p:spPr>
          <a:xfrm>
            <a:off x="1774825" y="3933825"/>
            <a:ext cx="3311525" cy="1008063"/>
          </a:xfrm>
          <a:prstGeom prst="wedgeRoundRectCallout">
            <a:avLst>
              <a:gd name="adj1" fmla="val 91708"/>
              <a:gd name="adj2" fmla="val -70630"/>
              <a:gd name="adj3" fmla="val 16667"/>
            </a:avLst>
          </a:prstGeom>
          <a:solidFill>
            <a:schemeClr val="accent1"/>
          </a:solidFill>
          <a:ln w="25400" cap="flat" cmpd="sng">
            <a:solidFill>
              <a:srgbClr val="FF00FF"/>
            </a:solidFill>
            <a:prstDash val="solid"/>
            <a:miter/>
            <a:headEnd type="none" w="med" len="med"/>
            <a:tailEnd type="none" w="med" len="med"/>
          </a:ln>
        </p:spPr>
        <p:txBody>
          <a:bodyPr anchor="t" anchorCtr="0"/>
          <a:p>
            <a:pPr algn="ctr"/>
            <a:r>
              <a:rPr lang="zh-CN" altLang="en-US" sz="2800" dirty="0">
                <a:solidFill>
                  <a:schemeClr val="hlink"/>
                </a:solidFill>
                <a:latin typeface="Times New Roman" panose="02020603050405020304" pitchFamily="18" charset="0"/>
                <a:ea typeface="黑体" panose="02010609060101010101" charset="-122"/>
              </a:rPr>
              <a:t>深</a:t>
            </a:r>
            <a:r>
              <a:rPr lang="en-US" altLang="zh-CN" sz="2800">
                <a:solidFill>
                  <a:schemeClr val="hlink"/>
                </a:solidFill>
                <a:latin typeface="Times New Roman" panose="02020603050405020304" pitchFamily="18" charset="0"/>
                <a:ea typeface="黑体" panose="02010609060101010101" charset="-122"/>
              </a:rPr>
              <a:t>Ⅱ</a:t>
            </a:r>
            <a:r>
              <a:rPr lang="zh-CN" altLang="en-US" sz="2400" b="1" dirty="0">
                <a:latin typeface="Times New Roman" panose="02020603050405020304" pitchFamily="18" charset="0"/>
                <a:ea typeface="黑体" panose="02010609060101010101" charset="-122"/>
              </a:rPr>
              <a:t>水疱小、疱皮厚、基底苍白，迟钝</a:t>
            </a:r>
            <a:endParaRPr lang="zh-CN" altLang="en-US" sz="2400" b="1" dirty="0">
              <a:latin typeface="Times New Roman" panose="02020603050405020304" pitchFamily="18" charset="0"/>
              <a:ea typeface="黑体" panose="02010609060101010101" charset="-122"/>
            </a:endParaRPr>
          </a:p>
        </p:txBody>
      </p:sp>
      <p:sp>
        <p:nvSpPr>
          <p:cNvPr id="149509" name="AutoShape 7"/>
          <p:cNvSpPr/>
          <p:nvPr/>
        </p:nvSpPr>
        <p:spPr>
          <a:xfrm>
            <a:off x="1774825" y="2349500"/>
            <a:ext cx="3359150" cy="1066800"/>
          </a:xfrm>
          <a:prstGeom prst="wedgeRoundRectCallout">
            <a:avLst>
              <a:gd name="adj1" fmla="val 88093"/>
              <a:gd name="adj2" fmla="val 8185"/>
              <a:gd name="adj3" fmla="val 16667"/>
            </a:avLst>
          </a:prstGeom>
          <a:solidFill>
            <a:schemeClr val="accent1"/>
          </a:solidFill>
          <a:ln w="25400" cap="flat" cmpd="sng">
            <a:solidFill>
              <a:srgbClr val="FF00FF"/>
            </a:solidFill>
            <a:prstDash val="solid"/>
            <a:miter/>
            <a:headEnd type="none" w="med" len="med"/>
            <a:tailEnd type="none" w="med" len="med"/>
          </a:ln>
        </p:spPr>
        <p:txBody>
          <a:bodyPr anchor="t" anchorCtr="0"/>
          <a:p>
            <a:pPr>
              <a:lnSpc>
                <a:spcPct val="90000"/>
              </a:lnSpc>
              <a:spcBef>
                <a:spcPct val="20000"/>
              </a:spcBef>
              <a:buClr>
                <a:schemeClr val="accent2"/>
              </a:buClr>
              <a:buSzPct val="80000"/>
            </a:pPr>
            <a:r>
              <a:rPr lang="zh-CN" altLang="en-US" sz="2800" dirty="0">
                <a:solidFill>
                  <a:schemeClr val="hlink"/>
                </a:solidFill>
                <a:latin typeface="Times New Roman" panose="02020603050405020304" pitchFamily="18" charset="0"/>
                <a:ea typeface="黑体" panose="02010609060101010101" charset="-122"/>
              </a:rPr>
              <a:t>浅</a:t>
            </a:r>
            <a:r>
              <a:rPr lang="en-US" altLang="zh-CN" sz="2800">
                <a:solidFill>
                  <a:schemeClr val="hlink"/>
                </a:solidFill>
                <a:latin typeface="Times New Roman" panose="02020603050405020304" pitchFamily="18" charset="0"/>
                <a:ea typeface="黑体" panose="02010609060101010101" charset="-122"/>
              </a:rPr>
              <a:t>Ⅱ</a:t>
            </a:r>
            <a:r>
              <a:rPr lang="zh-CN" altLang="en-US" sz="2800" dirty="0">
                <a:latin typeface="Times New Roman" panose="02020603050405020304" pitchFamily="18" charset="0"/>
                <a:ea typeface="黑体" panose="02010609060101010101" charset="-122"/>
              </a:rPr>
              <a:t>　</a:t>
            </a:r>
            <a:r>
              <a:rPr lang="zh-CN" altLang="en-US" sz="2400" b="1" dirty="0">
                <a:latin typeface="Times New Roman" panose="02020603050405020304" pitchFamily="18" charset="0"/>
                <a:ea typeface="黑体" panose="02010609060101010101" charset="-122"/>
              </a:rPr>
              <a:t>水疱大、疱皮薄、基底潮红，剧痛</a:t>
            </a:r>
            <a:endParaRPr lang="zh-CN" altLang="en-US" sz="2400" b="1" dirty="0">
              <a:latin typeface="Times New Roman" panose="02020603050405020304" pitchFamily="18" charset="0"/>
              <a:ea typeface="黑体" panose="02010609060101010101" charset="-122"/>
            </a:endParaRPr>
          </a:p>
        </p:txBody>
      </p:sp>
      <p:sp>
        <p:nvSpPr>
          <p:cNvPr id="149510" name="AutoShape 6"/>
          <p:cNvSpPr/>
          <p:nvPr/>
        </p:nvSpPr>
        <p:spPr>
          <a:xfrm>
            <a:off x="1774825" y="1196975"/>
            <a:ext cx="2725738" cy="673100"/>
          </a:xfrm>
          <a:prstGeom prst="wedgeRoundRectCallout">
            <a:avLst>
              <a:gd name="adj1" fmla="val 116921"/>
              <a:gd name="adj2" fmla="val 69810"/>
              <a:gd name="adj3" fmla="val 16667"/>
            </a:avLst>
          </a:prstGeom>
          <a:solidFill>
            <a:schemeClr val="accent1"/>
          </a:solidFill>
          <a:ln w="25400" cap="flat" cmpd="sng">
            <a:solidFill>
              <a:srgbClr val="FF00FF"/>
            </a:solidFill>
            <a:prstDash val="solid"/>
            <a:miter/>
            <a:headEnd type="none" w="med" len="med"/>
            <a:tailEnd type="none" w="med" len="med"/>
          </a:ln>
        </p:spPr>
        <p:txBody>
          <a:bodyPr anchor="t" anchorCtr="0"/>
          <a:p>
            <a:pPr>
              <a:spcBef>
                <a:spcPct val="20000"/>
              </a:spcBef>
              <a:buClr>
                <a:schemeClr val="accent2"/>
              </a:buClr>
              <a:buSzPct val="80000"/>
            </a:pPr>
            <a:r>
              <a:rPr lang="en-US" altLang="zh-CN" sz="2800" dirty="0">
                <a:solidFill>
                  <a:schemeClr val="hlink"/>
                </a:solidFill>
                <a:latin typeface="黑体" panose="02010609060101010101" charset="-122"/>
                <a:ea typeface="黑体" panose="02010609060101010101" charset="-122"/>
              </a:rPr>
              <a:t>Ⅰ</a:t>
            </a:r>
            <a:r>
              <a:rPr lang="zh-CN" altLang="en-US" sz="2800" dirty="0">
                <a:solidFill>
                  <a:schemeClr val="hlink"/>
                </a:solidFill>
                <a:latin typeface="黑体" panose="02010609060101010101" charset="-122"/>
                <a:ea typeface="黑体" panose="02010609060101010101" charset="-122"/>
              </a:rPr>
              <a:t>度 </a:t>
            </a:r>
            <a:r>
              <a:rPr lang="zh-CN" altLang="en-US" sz="2400" b="1" dirty="0">
                <a:latin typeface="黑体" panose="02010609060101010101" charset="-122"/>
                <a:ea typeface="黑体" panose="02010609060101010101" charset="-122"/>
              </a:rPr>
              <a:t>红斑剧痛</a:t>
            </a:r>
            <a:endParaRPr lang="zh-CN" altLang="en-US" sz="2400" b="1" dirty="0">
              <a:latin typeface="黑体" panose="02010609060101010101" charset="-122"/>
              <a:ea typeface="黑体" panose="02010609060101010101" charset="-122"/>
            </a:endParaRPr>
          </a:p>
        </p:txBody>
      </p:sp>
      <p:sp>
        <p:nvSpPr>
          <p:cNvPr id="88070" name="Text Box 11"/>
          <p:cNvSpPr txBox="1"/>
          <p:nvPr/>
        </p:nvSpPr>
        <p:spPr>
          <a:xfrm>
            <a:off x="6781800" y="3230563"/>
            <a:ext cx="762000" cy="368300"/>
          </a:xfrm>
          <a:prstGeom prst="rect">
            <a:avLst/>
          </a:prstGeom>
          <a:noFill/>
          <a:ln w="9525">
            <a:noFill/>
          </a:ln>
        </p:spPr>
        <p:txBody>
          <a:bodyPr anchor="t" anchorCtr="0">
            <a:spAutoFit/>
          </a:bodyPr>
          <a:p>
            <a:pPr>
              <a:spcBef>
                <a:spcPct val="50000"/>
              </a:spcBef>
            </a:pPr>
            <a:r>
              <a:rPr lang="zh-CN" altLang="en-US" dirty="0">
                <a:solidFill>
                  <a:schemeClr val="bg2"/>
                </a:solidFill>
                <a:latin typeface="Times New Roman" panose="02020603050405020304" pitchFamily="18" charset="0"/>
                <a:ea typeface="黑体" panose="02010609060101010101" charset="-122"/>
              </a:rPr>
              <a:t>浅层</a:t>
            </a:r>
            <a:endParaRPr lang="zh-CN" altLang="en-US" dirty="0">
              <a:solidFill>
                <a:schemeClr val="bg2"/>
              </a:solidFill>
              <a:latin typeface="Times New Roman" panose="02020603050405020304" pitchFamily="18" charset="0"/>
              <a:ea typeface="黑体" panose="02010609060101010101" charset="-122"/>
            </a:endParaRPr>
          </a:p>
        </p:txBody>
      </p:sp>
      <p:sp>
        <p:nvSpPr>
          <p:cNvPr id="88071" name="Text Box 12"/>
          <p:cNvSpPr txBox="1"/>
          <p:nvPr/>
        </p:nvSpPr>
        <p:spPr>
          <a:xfrm>
            <a:off x="6781800" y="3916363"/>
            <a:ext cx="685800" cy="368300"/>
          </a:xfrm>
          <a:prstGeom prst="rect">
            <a:avLst/>
          </a:prstGeom>
          <a:noFill/>
          <a:ln w="9525">
            <a:noFill/>
          </a:ln>
        </p:spPr>
        <p:txBody>
          <a:bodyPr anchor="t" anchorCtr="0">
            <a:spAutoFit/>
          </a:bodyPr>
          <a:p>
            <a:pPr>
              <a:spcBef>
                <a:spcPct val="50000"/>
              </a:spcBef>
            </a:pPr>
            <a:r>
              <a:rPr lang="zh-CN" altLang="en-US" dirty="0">
                <a:solidFill>
                  <a:schemeClr val="bg2"/>
                </a:solidFill>
                <a:latin typeface="Times New Roman" panose="02020603050405020304" pitchFamily="18" charset="0"/>
                <a:ea typeface="黑体" panose="02010609060101010101" charset="-122"/>
              </a:rPr>
              <a:t>深层</a:t>
            </a:r>
            <a:endParaRPr lang="zh-CN" altLang="en-US" dirty="0">
              <a:solidFill>
                <a:schemeClr val="bg2"/>
              </a:solidFill>
              <a:latin typeface="Times New Roman" panose="02020603050405020304" pitchFamily="18"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9510"/>
                                        </p:tgtEl>
                                        <p:attrNameLst>
                                          <p:attrName>style.visibility</p:attrName>
                                        </p:attrNameLst>
                                      </p:cBhvr>
                                      <p:to>
                                        <p:strVal val="visible"/>
                                      </p:to>
                                    </p:set>
                                    <p:animEffect transition="in" filter="wedge">
                                      <p:cBhvr>
                                        <p:cTn id="7" dur="1000"/>
                                        <p:tgtEl>
                                          <p:spTgt spid="1495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9509"/>
                                        </p:tgtEl>
                                        <p:attrNameLst>
                                          <p:attrName>style.visibility</p:attrName>
                                        </p:attrNameLst>
                                      </p:cBhvr>
                                      <p:to>
                                        <p:strVal val="visible"/>
                                      </p:to>
                                    </p:set>
                                    <p:animEffect transition="in" filter="slide(fromBottom)">
                                      <p:cBhvr>
                                        <p:cTn id="12" dur="500"/>
                                        <p:tgtEl>
                                          <p:spTgt spid="14950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149508"/>
                                        </p:tgtEl>
                                        <p:attrNameLst>
                                          <p:attrName>style.visibility</p:attrName>
                                        </p:attrNameLst>
                                      </p:cBhvr>
                                      <p:to>
                                        <p:strVal val="visible"/>
                                      </p:to>
                                    </p:set>
                                    <p:animEffect transition="in" filter="slide(fromRight)">
                                      <p:cBhvr>
                                        <p:cTn id="17" dur="500"/>
                                        <p:tgtEl>
                                          <p:spTgt spid="14950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49507"/>
                                        </p:tgtEl>
                                        <p:attrNameLst>
                                          <p:attrName>style.visibility</p:attrName>
                                        </p:attrNameLst>
                                      </p:cBhvr>
                                      <p:to>
                                        <p:strVal val="visible"/>
                                      </p:to>
                                    </p:set>
                                    <p:animEffect transition="in" filter="slide(fromLeft)">
                                      <p:cBhvr>
                                        <p:cTn id="22" dur="5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bldLvl="0" animBg="1"/>
      <p:bldP spid="149508" grpId="0" bldLvl="0" animBg="1"/>
      <p:bldP spid="149509" grpId="0" bldLvl="0" animBg="1"/>
      <p:bldP spid="149510"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Rectangle 2"/>
          <p:cNvSpPr>
            <a:spLocks noGrp="1" noRot="1"/>
          </p:cNvSpPr>
          <p:nvPr>
            <p:ph type="title" idx="4294967295"/>
          </p:nvPr>
        </p:nvSpPr>
        <p:spPr>
          <a:xfrm>
            <a:off x="266700" y="901700"/>
            <a:ext cx="10868025" cy="1143000"/>
          </a:xfrm>
          <a:ln/>
        </p:spPr>
        <p:txBody>
          <a:bodyPr wrap="square" lIns="91440" tIns="45720" rIns="91440" bIns="45720" anchor="ctr" anchorCtr="0"/>
          <a:p>
            <a:r>
              <a:rPr lang="zh-CN" altLang="en-US" dirty="0">
                <a:solidFill>
                  <a:srgbClr val="D113C3"/>
                </a:solidFill>
                <a:latin typeface="微软雅黑" panose="020B0503020204020204" charset="-122"/>
                <a:ea typeface="微软雅黑" panose="020B0503020204020204" charset="-122"/>
              </a:rPr>
              <a:t>吸入性损伤</a:t>
            </a:r>
            <a:br>
              <a:rPr lang="zh-CN" altLang="en-US" dirty="0">
                <a:solidFill>
                  <a:srgbClr val="D113C3"/>
                </a:solidFill>
                <a:latin typeface="微软雅黑" panose="020B0503020204020204" charset="-122"/>
                <a:ea typeface="微软雅黑" panose="020B0503020204020204" charset="-122"/>
              </a:rPr>
            </a:br>
            <a:r>
              <a:rPr lang="zh-CN" altLang="en-US" sz="2800" dirty="0">
                <a:solidFill>
                  <a:srgbClr val="D113C3"/>
                </a:solidFill>
                <a:latin typeface="微软雅黑" panose="020B0503020204020204" charset="-122"/>
                <a:ea typeface="微软雅黑" panose="020B0503020204020204" charset="-122"/>
              </a:rPr>
              <a:t>即呼吸道烧伤</a:t>
            </a:r>
            <a:endParaRPr lang="zh-CN" altLang="en-US" sz="2800" dirty="0">
              <a:solidFill>
                <a:srgbClr val="D113C3"/>
              </a:solidFill>
              <a:latin typeface="微软雅黑" panose="020B0503020204020204" charset="-122"/>
              <a:ea typeface="微软雅黑" panose="020B0503020204020204" charset="-122"/>
            </a:endParaRPr>
          </a:p>
        </p:txBody>
      </p:sp>
      <p:sp>
        <p:nvSpPr>
          <p:cNvPr id="161795" name="Rectangle 3"/>
          <p:cNvSpPr>
            <a:spLocks noGrp="1" noRot="1"/>
          </p:cNvSpPr>
          <p:nvPr>
            <p:ph type="body" idx="4294967295"/>
          </p:nvPr>
        </p:nvSpPr>
        <p:spPr>
          <a:xfrm>
            <a:off x="3997325" y="1539875"/>
            <a:ext cx="7008813" cy="4332288"/>
          </a:xfrm>
        </p:spPr>
        <p:txBody>
          <a:bodyPr wrap="square" lIns="91440" tIns="45720" rIns="91440" bIns="45720" anchor="t"/>
          <a:lstStyle/>
          <a:p>
            <a:pPr marL="228600" marR="0" indent="-228600" algn="l" defTabSz="914400" rtl="0" eaLnBrk="1" fontAlgn="auto" latinLnBrk="0" hangingPunct="1">
              <a:lnSpc>
                <a:spcPct val="150000"/>
              </a:lnSpc>
              <a:spcBef>
                <a:spcPts val="1000"/>
              </a:spcBef>
              <a:spcAft>
                <a:spcPct val="0"/>
              </a:spcAft>
              <a:buClrTx/>
              <a:buSzTx/>
              <a:buFont typeface="Arial" panose="020B0604020202020204" pitchFamily="34" charset="0"/>
              <a:buNone/>
            </a:pPr>
            <a:r>
              <a:rPr kumimoji="0" lang="zh-CN" altLang="en-US" sz="2800" b="0" i="0" u="none" strike="noStrike" kern="1200" cap="none" spc="0" normalizeH="0" baseline="0" noProof="1" dirty="0">
                <a:solidFill>
                  <a:schemeClr val="hlink"/>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吸入性损伤的诊断：</a:t>
            </a:r>
            <a:endParaRPr kumimoji="0" lang="zh-CN" altLang="en-US" sz="2800" b="0" i="0" u="none" strike="noStrike" kern="1200" cap="none" spc="0" normalizeH="0" baseline="0" noProof="1" dirty="0">
              <a:solidFill>
                <a:schemeClr val="hlink"/>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50000"/>
              </a:lnSpc>
              <a:spcBef>
                <a:spcPts val="1000"/>
              </a:spcBef>
              <a:spcAft>
                <a:spcPct val="0"/>
              </a:spcAft>
              <a:buClrTx/>
              <a:buSzTx/>
              <a:buFont typeface="Arial" panose="020B0604020202020204" pitchFamily="34" charset="0"/>
              <a:buNone/>
            </a:pPr>
            <a:r>
              <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①</a:t>
            </a:r>
            <a:r>
              <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燃烧现埸相对封闭；</a:t>
            </a:r>
            <a:endPar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50000"/>
              </a:lnSpc>
              <a:spcBef>
                <a:spcPts val="1000"/>
              </a:spcBef>
              <a:spcAft>
                <a:spcPct val="0"/>
              </a:spcAft>
              <a:buClrTx/>
              <a:buSzTx/>
              <a:buFont typeface="Arial" panose="020B0604020202020204" pitchFamily="34" charset="0"/>
              <a:buNone/>
            </a:pPr>
            <a:r>
              <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②</a:t>
            </a:r>
            <a:r>
              <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呼吸道刺激症状；</a:t>
            </a:r>
            <a:endPar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50000"/>
              </a:lnSpc>
              <a:spcBef>
                <a:spcPts val="1000"/>
              </a:spcBef>
              <a:spcAft>
                <a:spcPct val="0"/>
              </a:spcAft>
              <a:buClrTx/>
              <a:buSzTx/>
              <a:buFont typeface="Arial" panose="020B0604020202020204" pitchFamily="34" charset="0"/>
              <a:buNone/>
            </a:pPr>
            <a:r>
              <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en-US" altLang="zh-CN"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③</a:t>
            </a:r>
            <a:r>
              <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口鼻周围、面颈部有深度烧伤，甚至鼻毛烧焦等。</a:t>
            </a:r>
            <a:endPar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3" name="图片 59395" descr="浅二度4"/>
          <p:cNvPicPr>
            <a:picLocks noChangeAspect="1"/>
          </p:cNvPicPr>
          <p:nvPr/>
        </p:nvPicPr>
        <p:blipFill>
          <a:blip r:embed="rId1"/>
          <a:stretch>
            <a:fillRect/>
          </a:stretch>
        </p:blipFill>
        <p:spPr>
          <a:xfrm>
            <a:off x="0" y="0"/>
            <a:ext cx="12192000" cy="6858000"/>
          </a:xfrm>
          <a:prstGeom prst="rect">
            <a:avLst/>
          </a:prstGeom>
          <a:noFill/>
          <a:ln w="9525">
            <a:noFill/>
          </a:ln>
        </p:spPr>
      </p:pic>
    </p:spTree>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137" name="图片 60419" descr="浅二度5"/>
          <p:cNvPicPr>
            <a:picLocks noChangeAspect="1"/>
          </p:cNvPicPr>
          <p:nvPr/>
        </p:nvPicPr>
        <p:blipFill>
          <a:blip r:embed="rId1"/>
          <a:stretch>
            <a:fillRect/>
          </a:stretch>
        </p:blipFill>
        <p:spPr>
          <a:xfrm>
            <a:off x="0" y="0"/>
            <a:ext cx="12192000" cy="6858000"/>
          </a:xfrm>
          <a:prstGeom prst="rect">
            <a:avLst/>
          </a:prstGeom>
          <a:noFill/>
          <a:ln w="9525">
            <a:noFill/>
          </a:ln>
        </p:spPr>
      </p:pic>
    </p:spTree>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61" name="图片 61441" descr="三度烧伤2"/>
          <p:cNvPicPr>
            <a:picLocks noChangeAspect="1"/>
          </p:cNvPicPr>
          <p:nvPr/>
        </p:nvPicPr>
        <p:blipFill>
          <a:blip r:embed="rId1"/>
          <a:stretch>
            <a:fillRect/>
          </a:stretch>
        </p:blipFill>
        <p:spPr>
          <a:xfrm>
            <a:off x="0" y="0"/>
            <a:ext cx="12192000" cy="6859588"/>
          </a:xfrm>
          <a:prstGeom prst="rect">
            <a:avLst/>
          </a:prstGeom>
          <a:noFill/>
          <a:ln w="9525">
            <a:noFill/>
          </a:ln>
        </p:spPr>
      </p:pic>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3185" name="图片 74753" descr="深二度2"/>
          <p:cNvPicPr>
            <a:picLocks noChangeAspect="1"/>
          </p:cNvPicPr>
          <p:nvPr/>
        </p:nvPicPr>
        <p:blipFill>
          <a:blip r:embed="rId1"/>
          <a:stretch>
            <a:fillRect/>
          </a:stretch>
        </p:blipFill>
        <p:spPr>
          <a:xfrm>
            <a:off x="0" y="0"/>
            <a:ext cx="12192000" cy="6858000"/>
          </a:xfrm>
          <a:prstGeom prst="rect">
            <a:avLst/>
          </a:prstGeom>
          <a:noFill/>
          <a:ln w="9525">
            <a:noFill/>
          </a:ln>
        </p:spPr>
      </p:pic>
    </p:spTree>
  </p:cSld>
  <p:clrMapOvr>
    <a:masterClrMapping/>
  </p:clrMapOvr>
  <p:transition>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09" name="图片 75777" descr="深二度1"/>
          <p:cNvPicPr>
            <a:picLocks noChangeAspect="1"/>
          </p:cNvPicPr>
          <p:nvPr/>
        </p:nvPicPr>
        <p:blipFill>
          <a:blip r:embed="rId1"/>
          <a:stretch>
            <a:fillRect/>
          </a:stretch>
        </p:blipFill>
        <p:spPr>
          <a:xfrm>
            <a:off x="0" y="0"/>
            <a:ext cx="12192000" cy="6858000"/>
          </a:xfrm>
          <a:prstGeom prst="rect">
            <a:avLst/>
          </a:prstGeom>
          <a:noFill/>
          <a:ln w="9525">
            <a:noFill/>
          </a:ln>
        </p:spPr>
      </p:pic>
    </p:spTree>
  </p:cSld>
  <p:clrMapOvr>
    <a:masterClrMapping/>
  </p:clrMapOvr>
  <p:transition>
    <p:fade thruBlk="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标题 105473"/>
          <p:cNvSpPr>
            <a:spLocks noGrp="1" noRot="1"/>
          </p:cNvSpPr>
          <p:nvPr>
            <p:ph type="title" idx="4294967295"/>
          </p:nvPr>
        </p:nvSpPr>
        <p:spPr>
          <a:xfrm>
            <a:off x="2044700" y="0"/>
            <a:ext cx="8540750" cy="895350"/>
          </a:xfrm>
          <a:ln/>
        </p:spPr>
        <p:txBody>
          <a:bodyPr lIns="91440" tIns="45720" rIns="91440" bIns="45720" anchor="ctr" anchorCtr="0"/>
          <a:p>
            <a:pPr algn="ctr"/>
            <a:r>
              <a:rPr lang="zh-CN" altLang="en-US" dirty="0">
                <a:solidFill>
                  <a:schemeClr val="bg1"/>
                </a:solidFill>
              </a:rPr>
              <a:t>五、辅助检查</a:t>
            </a:r>
            <a:endParaRPr lang="zh-CN" altLang="en-US" dirty="0">
              <a:solidFill>
                <a:schemeClr val="bg1"/>
              </a:solidFill>
            </a:endParaRPr>
          </a:p>
        </p:txBody>
      </p:sp>
      <p:sp>
        <p:nvSpPr>
          <p:cNvPr id="95234" name="文本占位符 105474"/>
          <p:cNvSpPr>
            <a:spLocks noGrp="1" noRot="1"/>
          </p:cNvSpPr>
          <p:nvPr>
            <p:ph type="body" idx="4294967295"/>
          </p:nvPr>
        </p:nvSpPr>
        <p:spPr>
          <a:xfrm>
            <a:off x="2603500" y="1536700"/>
            <a:ext cx="8153400" cy="4498975"/>
          </a:xfrm>
          <a:ln/>
        </p:spPr>
        <p:txBody>
          <a:bodyPr lIns="91440" tIns="45720" rIns="91440" bIns="45720" anchor="t" anchorCtr="0"/>
          <a:p>
            <a:pPr>
              <a:lnSpc>
                <a:spcPct val="150000"/>
              </a:lnSpc>
              <a:buClr>
                <a:srgbClr val="5B9BD5"/>
              </a:buClr>
              <a:buFont typeface="Wingdings" panose="05000000000000000000" charset="0"/>
              <a:buChar char="u"/>
            </a:pPr>
            <a:r>
              <a:rPr lang="en-US" altLang="zh-CN" dirty="0">
                <a:latin typeface="微软雅黑" panose="020B0503020204020204" charset="-122"/>
                <a:ea typeface="微软雅黑" panose="020B0503020204020204" charset="-122"/>
              </a:rPr>
              <a:t>1.</a:t>
            </a:r>
            <a:r>
              <a:rPr lang="zh-CN" altLang="en-US" dirty="0">
                <a:latin typeface="微软雅黑" panose="020B0503020204020204" charset="-122"/>
                <a:ea typeface="微软雅黑" panose="020B0503020204020204" charset="-122"/>
              </a:rPr>
              <a:t>血常规</a:t>
            </a:r>
            <a:endParaRPr lang="zh-CN" altLang="en-US"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en-US" altLang="zh-CN"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尿常规</a:t>
            </a:r>
            <a:endParaRPr lang="zh-CN" altLang="en-US"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en-US" altLang="zh-CN" dirty="0">
                <a:latin typeface="微软雅黑" panose="020B0503020204020204" charset="-122"/>
                <a:ea typeface="微软雅黑" panose="020B0503020204020204" charset="-122"/>
              </a:rPr>
              <a:t>3.</a:t>
            </a:r>
            <a:r>
              <a:rPr lang="zh-CN" altLang="en-US" dirty="0">
                <a:latin typeface="微软雅黑" panose="020B0503020204020204" charset="-122"/>
                <a:ea typeface="微软雅黑" panose="020B0503020204020204" charset="-122"/>
              </a:rPr>
              <a:t>血生化，电解质，血气分析等</a:t>
            </a:r>
            <a:endParaRPr lang="zh-CN" altLang="en-US" dirty="0">
              <a:latin typeface="微软雅黑" panose="020B0503020204020204" charset="-122"/>
              <a:ea typeface="微软雅黑" panose="020B050302020402020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矩形 121857" descr="深色木质"/>
          <p:cNvSpPr/>
          <p:nvPr/>
        </p:nvSpPr>
        <p:spPr>
          <a:xfrm rot="5400000">
            <a:off x="647700" y="3238500"/>
            <a:ext cx="3392488" cy="877888"/>
          </a:xfrm>
          <a:prstGeom prst="rect">
            <a:avLst/>
          </a:prstGeom>
        </p:spPr>
        <p:txBody>
          <a:bodyPr vert="eaVert" wrap="none" fromWordArt="1">
            <a:prstTxWarp prst="textPlain">
              <a:avLst>
                <a:gd name="adj" fmla="val 50000"/>
              </a:avLst>
            </a:prstTxWarp>
            <a:normAutofit/>
          </a:bodyPr>
          <a:p>
            <a:pPr algn="ctr"/>
            <a:r>
              <a:rPr lang="zh-CN" altLang="en-US" sz="6000" b="1" i="1">
                <a:ln w="9525" cap="flat" cmpd="sng">
                  <a:solidFill>
                    <a:srgbClr val="FFCC99"/>
                  </a:solidFill>
                  <a:prstDash val="solid"/>
                  <a:round/>
                  <a:headEnd type="none" w="med" len="med"/>
                  <a:tailEnd type="none" w="med" len="med"/>
                </a:ln>
                <a:blipFill rotWithShape="0">
                  <a:blip r:embed="rId1"/>
                </a:blipFill>
                <a:effectLst>
                  <a:outerShdw dist="35921" dir="2699999" algn="ctr" rotWithShape="0">
                    <a:srgbClr val="C0C0C0"/>
                  </a:outerShdw>
                </a:effectLst>
                <a:latin typeface="方正舒体" panose="02010601030101010101" charset="-122"/>
                <a:ea typeface="方正舒体" panose="02010601030101010101" charset="-122"/>
              </a:rPr>
              <a:t>现场急救</a:t>
            </a:r>
            <a:endParaRPr lang="zh-CN" altLang="en-US" sz="6000" b="1" i="1">
              <a:ln w="9525" cap="flat" cmpd="sng">
                <a:solidFill>
                  <a:srgbClr val="FFCC99"/>
                </a:solidFill>
                <a:prstDash val="solid"/>
                <a:round/>
                <a:headEnd type="none" w="med" len="med"/>
                <a:tailEnd type="none" w="med" len="med"/>
              </a:ln>
              <a:blipFill rotWithShape="0">
                <a:blip r:embed="rId1"/>
              </a:blipFill>
              <a:effectLst>
                <a:outerShdw dist="35921" dir="2699999" algn="ctr" rotWithShape="0">
                  <a:srgbClr val="C0C0C0"/>
                </a:outerShdw>
              </a:effectLst>
              <a:latin typeface="方正舒体" panose="02010601030101010101" charset="-122"/>
              <a:ea typeface="方正舒体" panose="02010601030101010101" charset="-122"/>
            </a:endParaRPr>
          </a:p>
        </p:txBody>
      </p:sp>
      <p:sp>
        <p:nvSpPr>
          <p:cNvPr id="121859" name="文本框 121858"/>
          <p:cNvSpPr txBox="1"/>
          <p:nvPr/>
        </p:nvSpPr>
        <p:spPr>
          <a:xfrm>
            <a:off x="4224338" y="1773238"/>
            <a:ext cx="4032250" cy="644525"/>
          </a:xfrm>
          <a:prstGeom prst="rect">
            <a:avLst/>
          </a:prstGeom>
          <a:noFill/>
          <a:ln w="9525">
            <a:noFill/>
          </a:ln>
        </p:spPr>
        <p:txBody>
          <a:bodyPr anchor="t" anchorCtr="0">
            <a:spAutoFit/>
          </a:bodyPr>
          <a:p>
            <a:pPr>
              <a:spcBef>
                <a:spcPct val="50000"/>
              </a:spcBef>
            </a:pPr>
            <a:r>
              <a:rPr lang="en-US" altLang="zh-CN" sz="3600" b="1" dirty="0">
                <a:latin typeface="Times New Roman" panose="02020603050405020304" pitchFamily="18" charset="0"/>
              </a:rPr>
              <a:t>1</a:t>
            </a:r>
            <a:r>
              <a:rPr lang="zh-CN" altLang="en-US" sz="3600" b="1" dirty="0">
                <a:latin typeface="Times New Roman" panose="02020603050405020304" pitchFamily="18" charset="0"/>
                <a:ea typeface="黑体" panose="02010609060101010101" charset="-122"/>
              </a:rPr>
              <a:t>、迅速脱离热源</a:t>
            </a:r>
            <a:endParaRPr lang="zh-CN" altLang="en-US" sz="3600" b="1" dirty="0">
              <a:latin typeface="Times New Roman" panose="02020603050405020304" pitchFamily="18" charset="0"/>
              <a:ea typeface="黑体" panose="02010609060101010101" charset="-122"/>
            </a:endParaRPr>
          </a:p>
        </p:txBody>
      </p:sp>
      <p:sp>
        <p:nvSpPr>
          <p:cNvPr id="121860" name="文本框 121859"/>
          <p:cNvSpPr txBox="1"/>
          <p:nvPr/>
        </p:nvSpPr>
        <p:spPr>
          <a:xfrm>
            <a:off x="4295775" y="4437063"/>
            <a:ext cx="5329238" cy="584200"/>
          </a:xfrm>
          <a:prstGeom prst="rect">
            <a:avLst/>
          </a:prstGeom>
          <a:noFill/>
          <a:ln w="9525">
            <a:noFill/>
          </a:ln>
        </p:spPr>
        <p:txBody>
          <a:bodyPr anchor="t" anchorCtr="0">
            <a:spAutoFit/>
          </a:bodyPr>
          <a:p>
            <a:pPr>
              <a:spcBef>
                <a:spcPct val="50000"/>
              </a:spcBef>
            </a:pPr>
            <a:r>
              <a:rPr lang="zh-CN" altLang="en-US" sz="3200" b="1" dirty="0">
                <a:latin typeface="Times New Roman" panose="02020603050405020304" pitchFamily="18" charset="0"/>
                <a:ea typeface="黑体" panose="02010609060101010101" charset="-122"/>
              </a:rPr>
              <a:t>呼吸道的观察、静脉补液</a:t>
            </a:r>
            <a:endParaRPr lang="zh-CN" altLang="en-US" sz="3200" b="1">
              <a:latin typeface="Times New Roman" panose="02020603050405020304" pitchFamily="18" charset="0"/>
              <a:ea typeface="黑体" panose="02010609060101010101" charset="-122"/>
            </a:endParaRPr>
          </a:p>
        </p:txBody>
      </p:sp>
      <p:sp>
        <p:nvSpPr>
          <p:cNvPr id="121861" name="文本框 121860"/>
          <p:cNvSpPr txBox="1"/>
          <p:nvPr/>
        </p:nvSpPr>
        <p:spPr>
          <a:xfrm>
            <a:off x="4284663" y="3573463"/>
            <a:ext cx="2819400" cy="584200"/>
          </a:xfrm>
          <a:prstGeom prst="rect">
            <a:avLst/>
          </a:prstGeom>
          <a:noFill/>
          <a:ln w="9525">
            <a:noFill/>
          </a:ln>
        </p:spPr>
        <p:txBody>
          <a:bodyPr anchor="t" anchorCtr="0">
            <a:spAutoFit/>
          </a:bodyPr>
          <a:p>
            <a:pPr>
              <a:spcBef>
                <a:spcPct val="50000"/>
              </a:spcBef>
            </a:pPr>
            <a:r>
              <a:rPr lang="zh-CN" altLang="en-US" sz="3200" b="1" dirty="0">
                <a:latin typeface="Times New Roman" panose="02020603050405020304" pitchFamily="18" charset="0"/>
                <a:ea typeface="黑体" panose="02010609060101010101" charset="-122"/>
              </a:rPr>
              <a:t>镇静止痛</a:t>
            </a:r>
            <a:endParaRPr lang="zh-CN" altLang="en-US" sz="3200" b="1">
              <a:latin typeface="Times New Roman" panose="02020603050405020304" pitchFamily="18" charset="0"/>
              <a:ea typeface="黑体" panose="02010609060101010101" charset="-122"/>
            </a:endParaRPr>
          </a:p>
        </p:txBody>
      </p:sp>
      <p:sp>
        <p:nvSpPr>
          <p:cNvPr id="121862" name="文本框 121861"/>
          <p:cNvSpPr txBox="1"/>
          <p:nvPr/>
        </p:nvSpPr>
        <p:spPr>
          <a:xfrm>
            <a:off x="4224338" y="2565400"/>
            <a:ext cx="5867400" cy="584200"/>
          </a:xfrm>
          <a:prstGeom prst="rect">
            <a:avLst/>
          </a:prstGeom>
          <a:noFill/>
          <a:ln w="9525">
            <a:noFill/>
          </a:ln>
        </p:spPr>
        <p:txBody>
          <a:bodyPr anchor="t" anchorCtr="0">
            <a:spAutoFit/>
          </a:bodyPr>
          <a:p>
            <a:pPr>
              <a:spcBef>
                <a:spcPct val="50000"/>
              </a:spcBef>
            </a:pPr>
            <a:r>
              <a:rPr lang="zh-CN" altLang="en-US" sz="3200" b="1" dirty="0">
                <a:latin typeface="Times New Roman" panose="02020603050405020304" pitchFamily="18" charset="0"/>
                <a:ea typeface="黑体" panose="02010609060101010101" charset="-122"/>
              </a:rPr>
              <a:t>保护创面和保温</a:t>
            </a:r>
            <a:endParaRPr lang="zh-CN" altLang="en-US" sz="3200" b="1">
              <a:latin typeface="Times New Roman" panose="02020603050405020304" pitchFamily="18" charset="0"/>
              <a:ea typeface="黑体" panose="02010609060101010101" charset="-122"/>
            </a:endParaRPr>
          </a:p>
        </p:txBody>
      </p:sp>
      <p:sp>
        <p:nvSpPr>
          <p:cNvPr id="121863" name="文本框 121862"/>
          <p:cNvSpPr txBox="1"/>
          <p:nvPr/>
        </p:nvSpPr>
        <p:spPr>
          <a:xfrm>
            <a:off x="4332288" y="5373688"/>
            <a:ext cx="5867400" cy="584200"/>
          </a:xfrm>
          <a:prstGeom prst="rect">
            <a:avLst/>
          </a:prstGeom>
          <a:noFill/>
          <a:ln w="9525">
            <a:noFill/>
          </a:ln>
        </p:spPr>
        <p:txBody>
          <a:bodyPr anchor="t" anchorCtr="0">
            <a:spAutoFit/>
          </a:bodyPr>
          <a:p>
            <a:pPr>
              <a:spcBef>
                <a:spcPct val="50000"/>
              </a:spcBef>
            </a:pPr>
            <a:r>
              <a:rPr lang="zh-CN" altLang="en-US" sz="3200" b="1" dirty="0">
                <a:latin typeface="Times New Roman" panose="02020603050405020304" pitchFamily="18" charset="0"/>
                <a:ea typeface="黑体" panose="02010609060101010101" charset="-122"/>
              </a:rPr>
              <a:t>尽快转送</a:t>
            </a:r>
            <a:endParaRPr lang="zh-CN" altLang="en-US" sz="3200" b="1">
              <a:latin typeface="Times New Roman" panose="02020603050405020304" pitchFamily="18" charset="0"/>
              <a:ea typeface="黑体" panose="02010609060101010101" charset="-122"/>
            </a:endParaRPr>
          </a:p>
        </p:txBody>
      </p:sp>
      <p:sp>
        <p:nvSpPr>
          <p:cNvPr id="96263"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1858"/>
                                        </p:tgtEl>
                                        <p:attrNameLst>
                                          <p:attrName>style.visibility</p:attrName>
                                        </p:attrNameLst>
                                      </p:cBhvr>
                                      <p:to>
                                        <p:strVal val="visible"/>
                                      </p:to>
                                    </p:set>
                                    <p:animEffect transition="in" filter="wipe(up)">
                                      <p:cBhvr>
                                        <p:cTn id="7" dur="500"/>
                                        <p:tgtEl>
                                          <p:spTgt spid="12185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1859"/>
                                        </p:tgtEl>
                                        <p:attrNameLst>
                                          <p:attrName>style.visibility</p:attrName>
                                        </p:attrNameLst>
                                      </p:cBhvr>
                                      <p:to>
                                        <p:strVal val="visible"/>
                                      </p:to>
                                    </p:set>
                                    <p:animEffect transition="in" filter="box(in)">
                                      <p:cBhvr>
                                        <p:cTn id="12" dur="500"/>
                                        <p:tgtEl>
                                          <p:spTgt spid="12185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21860"/>
                                        </p:tgtEl>
                                        <p:attrNameLst>
                                          <p:attrName>style.visibility</p:attrName>
                                        </p:attrNameLst>
                                      </p:cBhvr>
                                      <p:to>
                                        <p:strVal val="visible"/>
                                      </p:to>
                                    </p:set>
                                    <p:anim calcmode="lin" valueType="num">
                                      <p:cBhvr>
                                        <p:cTn id="17" dur="500" fill="hold"/>
                                        <p:tgtEl>
                                          <p:spTgt spid="121860"/>
                                        </p:tgtEl>
                                        <p:attrNameLst>
                                          <p:attrName>ppt_w</p:attrName>
                                        </p:attrNameLst>
                                      </p:cBhvr>
                                      <p:tavLst>
                                        <p:tav tm="0">
                                          <p:val>
                                            <p:fltVal val="0.000000"/>
                                          </p:val>
                                        </p:tav>
                                        <p:tav tm="100000">
                                          <p:val>
                                            <p:strVal val="#ppt_w"/>
                                          </p:val>
                                        </p:tav>
                                      </p:tavLst>
                                    </p:anim>
                                    <p:anim calcmode="lin" valueType="num">
                                      <p:cBhvr>
                                        <p:cTn id="18" dur="500" fill="hold"/>
                                        <p:tgtEl>
                                          <p:spTgt spid="121860"/>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121861"/>
                                        </p:tgtEl>
                                        <p:attrNameLst>
                                          <p:attrName>style.visibility</p:attrName>
                                        </p:attrNameLst>
                                      </p:cBhvr>
                                      <p:to>
                                        <p:strVal val="visible"/>
                                      </p:to>
                                    </p:set>
                                    <p:animEffect transition="in" filter="barn(outHorizontal)">
                                      <p:cBhvr>
                                        <p:cTn id="23" dur="500"/>
                                        <p:tgtEl>
                                          <p:spTgt spid="121861"/>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121862"/>
                                        </p:tgtEl>
                                        <p:attrNameLst>
                                          <p:attrName>style.visibility</p:attrName>
                                        </p:attrNameLst>
                                      </p:cBhvr>
                                      <p:to>
                                        <p:strVal val="visible"/>
                                      </p:to>
                                    </p:set>
                                    <p:anim calcmode="lin" valueType="num">
                                      <p:cBhvr>
                                        <p:cTn id="28" dur="500" fill="hold"/>
                                        <p:tgtEl>
                                          <p:spTgt spid="121862"/>
                                        </p:tgtEl>
                                        <p:attrNameLst>
                                          <p:attrName>ppt_w</p:attrName>
                                        </p:attrNameLst>
                                      </p:cBhvr>
                                      <p:tavLst>
                                        <p:tav tm="0">
                                          <p:val>
                                            <p:fltVal val="0.000000"/>
                                          </p:val>
                                        </p:tav>
                                        <p:tav tm="100000">
                                          <p:val>
                                            <p:strVal val="#ppt_w"/>
                                          </p:val>
                                        </p:tav>
                                      </p:tavLst>
                                    </p:anim>
                                    <p:anim calcmode="lin" valueType="num">
                                      <p:cBhvr>
                                        <p:cTn id="29" dur="500" fill="hold"/>
                                        <p:tgtEl>
                                          <p:spTgt spid="121862"/>
                                        </p:tgtEl>
                                        <p:attrNameLst>
                                          <p:attrName>ppt_h</p:attrName>
                                        </p:attrNameLst>
                                      </p:cBhvr>
                                      <p:tavLst>
                                        <p:tav tm="0">
                                          <p:val>
                                            <p:fltVal val="0.00000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121863"/>
                                        </p:tgtEl>
                                        <p:attrNameLst>
                                          <p:attrName>style.visibility</p:attrName>
                                        </p:attrNameLst>
                                      </p:cBhvr>
                                      <p:to>
                                        <p:strVal val="visible"/>
                                      </p:to>
                                    </p:set>
                                    <p:anim calcmode="lin" valueType="num">
                                      <p:cBhvr>
                                        <p:cTn id="34" dur="500" fill="hold"/>
                                        <p:tgtEl>
                                          <p:spTgt spid="121863"/>
                                        </p:tgtEl>
                                        <p:attrNameLst>
                                          <p:attrName>ppt_w</p:attrName>
                                        </p:attrNameLst>
                                      </p:cBhvr>
                                      <p:tavLst>
                                        <p:tav tm="0">
                                          <p:val>
                                            <p:fltVal val="0.000000"/>
                                          </p:val>
                                        </p:tav>
                                        <p:tav tm="100000">
                                          <p:val>
                                            <p:strVal val="#ppt_w"/>
                                          </p:val>
                                        </p:tav>
                                      </p:tavLst>
                                    </p:anim>
                                    <p:anim calcmode="lin" valueType="num">
                                      <p:cBhvr>
                                        <p:cTn id="35" dur="500" fill="hold"/>
                                        <p:tgtEl>
                                          <p:spTgt spid="12186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p:bldP spid="121860" grpId="0"/>
      <p:bldP spid="121861" grpId="0"/>
      <p:bldP spid="121862" grpId="0"/>
      <p:bldP spid="12186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3" name="文本占位符 122882"/>
          <p:cNvSpPr>
            <a:spLocks noGrp="1" noRot="1"/>
          </p:cNvSpPr>
          <p:nvPr>
            <p:ph type="body" idx="4294967295"/>
          </p:nvPr>
        </p:nvSpPr>
        <p:spPr>
          <a:xfrm>
            <a:off x="2208213" y="1447800"/>
            <a:ext cx="9461500" cy="3962400"/>
          </a:xfrm>
        </p:spPr>
        <p:txBody>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altLang="zh-CN" sz="36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2.</a:t>
            </a:r>
            <a:r>
              <a:rPr kumimoji="0" lang="zh-CN" altLang="en-US" sz="36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全身疗法：</a:t>
            </a:r>
            <a:endParaRPr kumimoji="0" lang="zh-CN" altLang="en-US" sz="36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zh-CN" altLang="en-US" sz="36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a:t>
            </a:r>
            <a:r>
              <a:rPr kumimoji="0" lang="en-US" altLang="zh-CN" sz="36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1</a:t>
            </a:r>
            <a:r>
              <a:rPr kumimoji="0" lang="zh-CN" altLang="en-US" sz="36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）抗休克</a:t>
            </a: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a:p>
            <a:pPr marL="228600" marR="0" indent="-228600" algn="l" defTabSz="914400" rtl="0" eaLnBrk="1" fontAlgn="auto" latinLnBrk="0" hangingPunct="1">
              <a:lnSpc>
                <a:spcPct val="90000"/>
              </a:lnSpc>
              <a:spcBef>
                <a:spcPts val="1000"/>
              </a:spcBef>
              <a:spcAft>
                <a:spcPct val="0"/>
              </a:spcAft>
              <a:buClr>
                <a:srgbClr val="5B9BD5"/>
              </a:buClr>
              <a:buSzTx/>
              <a:buFont typeface="Wingdings" panose="05000000000000000000" charset="0"/>
              <a:buChar char="u"/>
            </a:pPr>
            <a:r>
              <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估计补液总量</a:t>
            </a: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a:p>
            <a:pPr marL="228600" marR="0" indent="-228600" algn="l" defTabSz="914400" rtl="0" eaLnBrk="1" fontAlgn="auto" latinLnBrk="0" hangingPunct="1">
              <a:lnSpc>
                <a:spcPct val="90000"/>
              </a:lnSpc>
              <a:spcBef>
                <a:spcPts val="1000"/>
              </a:spcBef>
              <a:spcAft>
                <a:spcPct val="0"/>
              </a:spcAft>
              <a:buClr>
                <a:srgbClr val="5B9BD5"/>
              </a:buClr>
              <a:buSzTx/>
              <a:buFont typeface="Wingdings" panose="05000000000000000000" charset="0"/>
              <a:buChar char="u"/>
            </a:pPr>
            <a:r>
              <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补液种类</a:t>
            </a: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a:p>
            <a:pPr marL="228600" marR="0" indent="-228600" algn="l" defTabSz="914400" rtl="0" eaLnBrk="1" fontAlgn="auto" latinLnBrk="0" hangingPunct="1">
              <a:lnSpc>
                <a:spcPct val="90000"/>
              </a:lnSpc>
              <a:spcBef>
                <a:spcPts val="1000"/>
              </a:spcBef>
              <a:spcAft>
                <a:spcPct val="0"/>
              </a:spcAft>
              <a:buClr>
                <a:srgbClr val="5B9BD5"/>
              </a:buClr>
              <a:buSzTx/>
              <a:buFont typeface="Wingdings" panose="05000000000000000000" charset="0"/>
              <a:buChar char="u"/>
            </a:pPr>
            <a:r>
              <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估算补液速度</a:t>
            </a: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a:p>
            <a:pPr marL="228600" marR="0" indent="-228600" algn="l" defTabSz="914400" rtl="0" eaLnBrk="1" fontAlgn="auto" latinLnBrk="0" hangingPunct="1">
              <a:lnSpc>
                <a:spcPct val="90000"/>
              </a:lnSpc>
              <a:spcBef>
                <a:spcPts val="1000"/>
              </a:spcBef>
              <a:spcAft>
                <a:spcPct val="0"/>
              </a:spcAft>
              <a:buClr>
                <a:srgbClr val="5B9BD5"/>
              </a:buClr>
              <a:buSzTx/>
              <a:buFont typeface="Wingdings" panose="05000000000000000000" charset="0"/>
              <a:buChar char="u"/>
            </a:pPr>
            <a:r>
              <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举例分析</a:t>
            </a: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a:p>
            <a:pPr marL="228600" marR="0" indent="-228600" algn="l" defTabSz="914400" rtl="0" eaLnBrk="1" fontAlgn="auto" latinLnBrk="0" hangingPunct="1">
              <a:lnSpc>
                <a:spcPct val="90000"/>
              </a:lnSpc>
              <a:spcBef>
                <a:spcPts val="1000"/>
              </a:spcBef>
              <a:spcAft>
                <a:spcPct val="0"/>
              </a:spcAft>
              <a:buClrTx/>
              <a:buSzTx/>
              <a:buFont typeface="Arial" panose="020B0604020202020204" pitchFamily="34" charset="0"/>
              <a:buNone/>
            </a:pP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p:txBody>
      </p:sp>
      <p:sp>
        <p:nvSpPr>
          <p:cNvPr id="97282"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6" y="2114550"/>
            <a:ext cx="7609844" cy="2306948"/>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任务一</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休克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文本占位符 166914"/>
          <p:cNvSpPr>
            <a:spLocks noGrp="1" noRot="1"/>
          </p:cNvSpPr>
          <p:nvPr>
            <p:ph type="body" idx="4294967295"/>
          </p:nvPr>
        </p:nvSpPr>
        <p:spPr>
          <a:xfrm>
            <a:off x="3471863" y="1358900"/>
            <a:ext cx="8497887" cy="4606925"/>
          </a:xfrm>
          <a:ln/>
        </p:spPr>
        <p:txBody>
          <a:bodyPr lIns="91440" tIns="45720" rIns="91440" bIns="45720" anchor="t" anchorCtr="0"/>
          <a:p>
            <a:pPr>
              <a:buNone/>
            </a:pPr>
            <a:r>
              <a:rPr lang="en-US" altLang="zh-CN" dirty="0">
                <a:solidFill>
                  <a:srgbClr val="336600"/>
                </a:solidFill>
                <a:latin typeface="微软雅黑" panose="020B0503020204020204" charset="-122"/>
                <a:ea typeface="微软雅黑" panose="020B0503020204020204" charset="-122"/>
              </a:rPr>
              <a:t>  </a:t>
            </a:r>
            <a:r>
              <a:rPr lang="zh-CN" altLang="en-US" dirty="0">
                <a:solidFill>
                  <a:srgbClr val="FF0000"/>
                </a:solidFill>
                <a:latin typeface="微软雅黑" panose="020B0503020204020204" charset="-122"/>
                <a:ea typeface="微软雅黑" panose="020B0503020204020204" charset="-122"/>
              </a:rPr>
              <a:t>补液：</a:t>
            </a:r>
            <a:endParaRPr lang="zh-CN" altLang="en-US" dirty="0">
              <a:solidFill>
                <a:srgbClr val="336600"/>
              </a:solidFill>
              <a:latin typeface="微软雅黑" panose="020B0503020204020204" charset="-122"/>
              <a:ea typeface="微软雅黑" panose="020B0503020204020204" charset="-122"/>
            </a:endParaRPr>
          </a:p>
          <a:p>
            <a:pPr>
              <a:buNone/>
            </a:pPr>
            <a:r>
              <a:rPr lang="zh-CN" altLang="en-US" dirty="0">
                <a:latin typeface="微软雅黑" panose="020B0503020204020204" charset="-122"/>
                <a:ea typeface="微软雅黑" panose="020B0503020204020204" charset="-122"/>
              </a:rPr>
              <a:t>  胶体（全血、</a:t>
            </a:r>
            <a:r>
              <a:rPr lang="zh-CN" altLang="en-US" dirty="0">
                <a:solidFill>
                  <a:schemeClr val="tx2"/>
                </a:solidFill>
                <a:latin typeface="微软雅黑" panose="020B0503020204020204" charset="-122"/>
                <a:ea typeface="微软雅黑" panose="020B0503020204020204" charset="-122"/>
              </a:rPr>
              <a:t>血浆、</a:t>
            </a:r>
            <a:r>
              <a:rPr lang="zh-CN" altLang="en-US" dirty="0">
                <a:latin typeface="微软雅黑" panose="020B0503020204020204" charset="-122"/>
                <a:ea typeface="微软雅黑" panose="020B0503020204020204" charset="-122"/>
              </a:rPr>
              <a:t>代血浆、 右旋糖酐）</a:t>
            </a:r>
            <a:endParaRPr lang="zh-CN" altLang="en-US" dirty="0">
              <a:latin typeface="微软雅黑" panose="020B0503020204020204" charset="-122"/>
              <a:ea typeface="微软雅黑" panose="020B0503020204020204" charset="-122"/>
            </a:endParaRPr>
          </a:p>
          <a:p>
            <a:pPr>
              <a:buNone/>
            </a:pPr>
            <a:r>
              <a:rPr lang="zh-CN" altLang="en-US" dirty="0">
                <a:latin typeface="微软雅黑" panose="020B0503020204020204" charset="-122"/>
                <a:ea typeface="微软雅黑" panose="020B0503020204020204" charset="-122"/>
              </a:rPr>
              <a:t>  晶体（生理盐水、林格氏、</a:t>
            </a:r>
            <a:r>
              <a:rPr lang="zh-CN" altLang="en-US" dirty="0">
                <a:solidFill>
                  <a:schemeClr val="tx2"/>
                </a:solidFill>
                <a:latin typeface="微软雅黑" panose="020B0503020204020204" charset="-122"/>
                <a:ea typeface="微软雅黑" panose="020B0503020204020204" charset="-122"/>
              </a:rPr>
              <a:t>平衡液、</a:t>
            </a:r>
            <a:r>
              <a:rPr lang="zh-CN" altLang="en-US" dirty="0">
                <a:latin typeface="微软雅黑" panose="020B0503020204020204" charset="-122"/>
                <a:ea typeface="微软雅黑" panose="020B0503020204020204" charset="-122"/>
              </a:rPr>
              <a:t>苏打水）</a:t>
            </a:r>
            <a:endParaRPr lang="zh-CN" altLang="en-US" dirty="0">
              <a:latin typeface="微软雅黑" panose="020B0503020204020204" charset="-122"/>
              <a:ea typeface="微软雅黑" panose="020B0503020204020204" charset="-122"/>
            </a:endParaRPr>
          </a:p>
          <a:p>
            <a:pPr>
              <a:buNone/>
            </a:pPr>
            <a:r>
              <a:rPr lang="zh-CN" altLang="en-US" dirty="0">
                <a:latin typeface="微软雅黑" panose="020B0503020204020204" charset="-122"/>
                <a:ea typeface="微软雅黑" panose="020B0503020204020204" charset="-122"/>
              </a:rPr>
              <a:t>  水份（</a:t>
            </a:r>
            <a:r>
              <a:rPr lang="en-US" altLang="zh-CN" dirty="0">
                <a:latin typeface="微软雅黑" panose="020B0503020204020204" charset="-122"/>
                <a:ea typeface="微软雅黑" panose="020B0503020204020204" charset="-122"/>
              </a:rPr>
              <a:t>5~10%</a:t>
            </a:r>
            <a:r>
              <a:rPr lang="zh-CN" altLang="en-US" dirty="0">
                <a:latin typeface="微软雅黑" panose="020B0503020204020204" charset="-122"/>
                <a:ea typeface="微软雅黑" panose="020B0503020204020204" charset="-122"/>
              </a:rPr>
              <a:t>葡萄糖液）</a:t>
            </a:r>
            <a:endParaRPr lang="zh-CN" altLang="en-US" dirty="0">
              <a:latin typeface="微软雅黑" panose="020B0503020204020204" charset="-122"/>
              <a:ea typeface="微软雅黑" panose="020B0503020204020204" charset="-122"/>
            </a:endParaRPr>
          </a:p>
          <a:p>
            <a:pPr>
              <a:buNone/>
            </a:pPr>
            <a:endParaRPr lang="en-US" altLang="zh-CN" dirty="0">
              <a:latin typeface="微软雅黑" panose="020B0503020204020204" charset="-122"/>
              <a:ea typeface="微软雅黑" panose="020B0503020204020204" charset="-122"/>
            </a:endParaRPr>
          </a:p>
          <a:p>
            <a:pPr>
              <a:buNone/>
            </a:pPr>
            <a:r>
              <a:rPr lang="en-US" altLang="zh-CN" dirty="0">
                <a:latin typeface="微软雅黑" panose="020B0503020204020204" charset="-122"/>
                <a:ea typeface="微软雅黑" panose="020B0503020204020204" charset="-122"/>
              </a:rPr>
              <a:t> ②</a:t>
            </a:r>
            <a:r>
              <a:rPr lang="zh-CN" altLang="en-US" dirty="0">
                <a:latin typeface="微软雅黑" panose="020B0503020204020204" charset="-122"/>
                <a:ea typeface="微软雅黑" panose="020B0503020204020204" charset="-122"/>
              </a:rPr>
              <a:t>补液量：</a:t>
            </a:r>
            <a:endParaRPr lang="zh-CN" altLang="en-US" dirty="0">
              <a:latin typeface="微软雅黑" panose="020B0503020204020204" charset="-122"/>
              <a:ea typeface="微软雅黑" panose="020B0503020204020204" charset="-122"/>
            </a:endParaRPr>
          </a:p>
          <a:p>
            <a:pPr>
              <a:buNone/>
            </a:pPr>
            <a:r>
              <a:rPr lang="zh-CN" altLang="en-US" dirty="0">
                <a:solidFill>
                  <a:schemeClr val="tx2"/>
                </a:solidFill>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第</a:t>
            </a:r>
            <a:r>
              <a:rPr lang="en-US" altLang="zh-CN" dirty="0">
                <a:latin typeface="微软雅黑" panose="020B0503020204020204" charset="-122"/>
                <a:ea typeface="微软雅黑" panose="020B0503020204020204" charset="-122"/>
              </a:rPr>
              <a:t>1</a:t>
            </a:r>
            <a:r>
              <a:rPr lang="zh-CN" altLang="en-US" dirty="0">
                <a:latin typeface="微软雅黑" panose="020B0503020204020204" charset="-122"/>
                <a:ea typeface="微软雅黑" panose="020B0503020204020204" charset="-122"/>
              </a:rPr>
              <a:t>个</a:t>
            </a:r>
            <a:r>
              <a:rPr lang="en-US" altLang="zh-CN" dirty="0">
                <a:latin typeface="微软雅黑" panose="020B0503020204020204" charset="-122"/>
                <a:ea typeface="微软雅黑" panose="020B0503020204020204" charset="-122"/>
              </a:rPr>
              <a:t>24</a:t>
            </a:r>
            <a:r>
              <a:rPr lang="zh-CN" altLang="en-US" dirty="0">
                <a:latin typeface="微软雅黑" panose="020B0503020204020204" charset="-122"/>
                <a:ea typeface="微软雅黑" panose="020B0503020204020204" charset="-122"/>
              </a:rPr>
              <a:t>小时量＝烧伤面积</a:t>
            </a:r>
            <a:r>
              <a:rPr lang="en-US" altLang="zh-CN" dirty="0">
                <a:latin typeface="微软雅黑" panose="020B0503020204020204" charset="-122"/>
                <a:ea typeface="微软雅黑" panose="020B0503020204020204" charset="-122"/>
              </a:rPr>
              <a:t>×kg×</a:t>
            </a:r>
            <a:r>
              <a:rPr lang="zh-CN" altLang="en-US" dirty="0">
                <a:latin typeface="微软雅黑" panose="020B0503020204020204" charset="-122"/>
                <a:ea typeface="微软雅黑" panose="020B0503020204020204" charset="-122"/>
              </a:rPr>
              <a:t>系数</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基础水量</a:t>
            </a:r>
            <a:endParaRPr lang="zh-CN" altLang="en-US" dirty="0">
              <a:latin typeface="微软雅黑" panose="020B0503020204020204" charset="-122"/>
              <a:ea typeface="微软雅黑" panose="020B0503020204020204" charset="-122"/>
            </a:endParaRPr>
          </a:p>
          <a:p>
            <a:pPr>
              <a:buNone/>
            </a:pPr>
            <a:endParaRPr lang="zh-CN" altLang="en-US" dirty="0">
              <a:latin typeface="微软雅黑" panose="020B0503020204020204" charset="-122"/>
              <a:ea typeface="微软雅黑" panose="020B0503020204020204" charset="-122"/>
            </a:endParaRPr>
          </a:p>
          <a:p>
            <a:endParaRPr lang="zh-CN" altLang="en-US" dirty="0">
              <a:latin typeface="微软雅黑" panose="020B0503020204020204" charset="-122"/>
              <a:ea typeface="微软雅黑" panose="020B0503020204020204" charset="-122"/>
            </a:endParaRPr>
          </a:p>
        </p:txBody>
      </p:sp>
      <p:sp>
        <p:nvSpPr>
          <p:cNvPr id="98306" name="文本框 166915"/>
          <p:cNvSpPr txBox="1"/>
          <p:nvPr/>
        </p:nvSpPr>
        <p:spPr>
          <a:xfrm>
            <a:off x="1627188" y="2246313"/>
            <a:ext cx="2016125" cy="582612"/>
          </a:xfrm>
          <a:prstGeom prst="rect">
            <a:avLst/>
          </a:prstGeom>
          <a:noFill/>
          <a:ln w="9525">
            <a:noFill/>
          </a:ln>
        </p:spPr>
        <p:txBody>
          <a:bodyPr anchor="t" anchorCtr="0">
            <a:spAutoFit/>
          </a:bodyPr>
          <a:p>
            <a:r>
              <a:rPr lang="en-US" altLang="zh-CN" sz="3200" b="1" dirty="0">
                <a:latin typeface="Arial" panose="020B0604020202020204" pitchFamily="34" charset="0"/>
              </a:rPr>
              <a:t>①</a:t>
            </a:r>
            <a:r>
              <a:rPr lang="zh-CN" altLang="en-US" sz="3200" b="1" dirty="0">
                <a:latin typeface="Arial" panose="020B0604020202020204" pitchFamily="34" charset="0"/>
                <a:ea typeface="黑体" panose="02010609060101010101" charset="-122"/>
              </a:rPr>
              <a:t>种类</a:t>
            </a:r>
            <a:endParaRPr lang="zh-CN" altLang="en-US" sz="3200" b="1" dirty="0">
              <a:latin typeface="Arial" panose="020B0604020202020204" pitchFamily="34" charset="0"/>
              <a:ea typeface="黑体" panose="02010609060101010101" charset="-122"/>
            </a:endParaRPr>
          </a:p>
        </p:txBody>
      </p:sp>
      <p:sp>
        <p:nvSpPr>
          <p:cNvPr id="98307" name="左大括号 166916"/>
          <p:cNvSpPr/>
          <p:nvPr/>
        </p:nvSpPr>
        <p:spPr>
          <a:xfrm>
            <a:off x="3255963" y="1989138"/>
            <a:ext cx="215900" cy="1223962"/>
          </a:xfrm>
          <a:prstGeom prst="leftBrace">
            <a:avLst>
              <a:gd name="adj1" fmla="val 47137"/>
              <a:gd name="adj2" fmla="val 50000"/>
            </a:avLst>
          </a:prstGeom>
          <a:noFill/>
          <a:ln w="22225" cap="flat" cmpd="sng">
            <a:solidFill>
              <a:srgbClr val="000000"/>
            </a:solidFill>
            <a:prstDash val="lgDash"/>
            <a:round/>
            <a:headEnd type="none" w="med" len="med"/>
            <a:tailEnd type="none" w="med" len="med"/>
          </a:ln>
        </p:spPr>
        <p:txBody>
          <a:bodyPr anchor="t" anchorCtr="0"/>
          <a:p>
            <a:endParaRPr lang="zh-CN" altLang="en-US">
              <a:latin typeface="Arial" panose="020B0604020202020204" pitchFamily="34" charset="0"/>
              <a:ea typeface="黑体" panose="02010609060101010101" charset="-122"/>
            </a:endParaRPr>
          </a:p>
        </p:txBody>
      </p:sp>
      <p:sp>
        <p:nvSpPr>
          <p:cNvPr id="166918" name="矩形标注 166917"/>
          <p:cNvSpPr/>
          <p:nvPr/>
        </p:nvSpPr>
        <p:spPr>
          <a:xfrm>
            <a:off x="6311900" y="1989138"/>
            <a:ext cx="3455988" cy="2625725"/>
          </a:xfrm>
          <a:prstGeom prst="wedgeRectCallout">
            <a:avLst>
              <a:gd name="adj1" fmla="val -48347"/>
              <a:gd name="adj2" fmla="val 54657"/>
            </a:avLst>
          </a:prstGeom>
          <a:solidFill>
            <a:srgbClr val="FFCC99"/>
          </a:solidFill>
          <a:ln w="9525" cap="flat" cmpd="sng">
            <a:solidFill>
              <a:schemeClr val="tx1"/>
            </a:solidFill>
            <a:prstDash val="solid"/>
            <a:miter/>
            <a:headEnd type="none" w="med" len="med"/>
            <a:tailEnd type="none" w="med" len="med"/>
          </a:ln>
        </p:spPr>
        <p:txBody>
          <a:bodyPr anchor="t" anchorCtr="0"/>
          <a:p>
            <a:r>
              <a:rPr lang="en-US" altLang="zh-CN" b="1" dirty="0">
                <a:solidFill>
                  <a:srgbClr val="6600FF"/>
                </a:solidFill>
                <a:latin typeface="Arial" panose="020B0604020202020204" pitchFamily="34" charset="0"/>
              </a:rPr>
              <a:t>*</a:t>
            </a:r>
            <a:r>
              <a:rPr lang="zh-CN" altLang="en-US" sz="2000" dirty="0">
                <a:solidFill>
                  <a:srgbClr val="6600FF"/>
                </a:solidFill>
                <a:latin typeface="黑体" panose="02010609060101010101" charset="-122"/>
                <a:ea typeface="黑体" panose="02010609060101010101" charset="-122"/>
              </a:rPr>
              <a:t>成人</a:t>
            </a:r>
            <a:r>
              <a:rPr lang="en-US" altLang="zh-CN" sz="2000" dirty="0">
                <a:solidFill>
                  <a:srgbClr val="6600FF"/>
                </a:solidFill>
                <a:latin typeface="黑体" panose="02010609060101010101" charset="-122"/>
                <a:ea typeface="黑体" panose="02010609060101010101" charset="-122"/>
              </a:rPr>
              <a:t>1.5</a:t>
            </a:r>
            <a:r>
              <a:rPr lang="zh-CN" altLang="en-US" sz="2000" dirty="0">
                <a:solidFill>
                  <a:srgbClr val="6600FF"/>
                </a:solidFill>
                <a:latin typeface="黑体" panose="02010609060101010101" charset="-122"/>
                <a:ea typeface="黑体" panose="02010609060101010101" charset="-122"/>
              </a:rPr>
              <a:t>　儿童</a:t>
            </a:r>
            <a:r>
              <a:rPr lang="en-US" altLang="zh-CN" sz="2000" dirty="0">
                <a:solidFill>
                  <a:srgbClr val="6600FF"/>
                </a:solidFill>
                <a:latin typeface="黑体" panose="02010609060101010101" charset="-122"/>
                <a:ea typeface="黑体" panose="02010609060101010101" charset="-122"/>
              </a:rPr>
              <a:t>1.8  </a:t>
            </a:r>
            <a:r>
              <a:rPr lang="zh-CN" altLang="en-US" sz="2000" dirty="0">
                <a:solidFill>
                  <a:srgbClr val="6600FF"/>
                </a:solidFill>
                <a:latin typeface="黑体" panose="02010609060101010101" charset="-122"/>
                <a:ea typeface="黑体" panose="02010609060101010101" charset="-122"/>
              </a:rPr>
              <a:t>婴儿</a:t>
            </a:r>
            <a:r>
              <a:rPr lang="en-US" altLang="zh-CN" sz="2000">
                <a:solidFill>
                  <a:srgbClr val="6600FF"/>
                </a:solidFill>
                <a:latin typeface="黑体" panose="02010609060101010101" charset="-122"/>
                <a:ea typeface="黑体" panose="02010609060101010101" charset="-122"/>
              </a:rPr>
              <a:t>2.0</a:t>
            </a:r>
            <a:br>
              <a:rPr lang="en-US" altLang="zh-CN" sz="2000">
                <a:solidFill>
                  <a:srgbClr val="6600FF"/>
                </a:solidFill>
                <a:latin typeface="黑体" panose="02010609060101010101" charset="-122"/>
                <a:ea typeface="黑体" panose="02010609060101010101" charset="-122"/>
              </a:rPr>
            </a:br>
            <a:r>
              <a:rPr lang="en-US" altLang="zh-CN" sz="2000">
                <a:solidFill>
                  <a:srgbClr val="6600FF"/>
                </a:solidFill>
                <a:latin typeface="黑体" panose="02010609060101010101" charset="-122"/>
                <a:ea typeface="黑体" panose="02010609060101010101" charset="-122"/>
              </a:rPr>
              <a:t>   </a:t>
            </a:r>
            <a:endParaRPr lang="en-US" altLang="zh-CN" sz="2000">
              <a:solidFill>
                <a:srgbClr val="6600FF"/>
              </a:solidFill>
              <a:latin typeface="黑体" panose="02010609060101010101" charset="-122"/>
              <a:ea typeface="黑体" panose="02010609060101010101" charset="-122"/>
            </a:endParaRPr>
          </a:p>
          <a:p>
            <a:r>
              <a:rPr lang="en-US" altLang="zh-CN" sz="2000" dirty="0">
                <a:solidFill>
                  <a:srgbClr val="6600FF"/>
                </a:solidFill>
                <a:latin typeface="黑体" panose="02010609060101010101" charset="-122"/>
                <a:ea typeface="黑体" panose="02010609060101010101" charset="-122"/>
              </a:rPr>
              <a:t>*</a:t>
            </a:r>
            <a:r>
              <a:rPr lang="zh-CN" altLang="en-US" sz="2000" dirty="0">
                <a:solidFill>
                  <a:srgbClr val="6600FF"/>
                </a:solidFill>
                <a:latin typeface="黑体" panose="02010609060101010101" charset="-122"/>
                <a:ea typeface="黑体" panose="02010609060101010101" charset="-122"/>
              </a:rPr>
              <a:t>晶、胶体液分配</a:t>
            </a:r>
            <a:r>
              <a:rPr lang="en-US" altLang="zh-CN" sz="2000" dirty="0">
                <a:solidFill>
                  <a:srgbClr val="6600FF"/>
                </a:solidFill>
                <a:latin typeface="黑体" panose="02010609060101010101" charset="-122"/>
                <a:ea typeface="黑体" panose="02010609060101010101" charset="-122"/>
              </a:rPr>
              <a:t>: </a:t>
            </a:r>
            <a:r>
              <a:rPr lang="zh-CN" altLang="en-US" sz="2000" dirty="0">
                <a:solidFill>
                  <a:srgbClr val="6600FF"/>
                </a:solidFill>
                <a:latin typeface="黑体" panose="02010609060101010101" charset="-122"/>
                <a:ea typeface="黑体" panose="02010609060101010101" charset="-122"/>
              </a:rPr>
              <a:t>中、重度</a:t>
            </a:r>
            <a:r>
              <a:rPr lang="en-US" altLang="zh-CN" sz="2000" dirty="0">
                <a:solidFill>
                  <a:srgbClr val="6600FF"/>
                </a:solidFill>
                <a:latin typeface="黑体" panose="02010609060101010101" charset="-122"/>
                <a:ea typeface="黑体" panose="02010609060101010101" charset="-122"/>
              </a:rPr>
              <a:t>2:1 </a:t>
            </a:r>
            <a:r>
              <a:rPr lang="zh-CN" altLang="en-US" sz="2000" dirty="0">
                <a:solidFill>
                  <a:srgbClr val="6600FF"/>
                </a:solidFill>
                <a:latin typeface="黑体" panose="02010609060101010101" charset="-122"/>
                <a:ea typeface="黑体" panose="02010609060101010101" charset="-122"/>
              </a:rPr>
              <a:t>　特重度</a:t>
            </a:r>
            <a:r>
              <a:rPr lang="en-US" altLang="zh-CN" sz="2000">
                <a:solidFill>
                  <a:srgbClr val="6600FF"/>
                </a:solidFill>
                <a:latin typeface="黑体" panose="02010609060101010101" charset="-122"/>
                <a:ea typeface="黑体" panose="02010609060101010101" charset="-122"/>
              </a:rPr>
              <a:t>1:1 </a:t>
            </a:r>
            <a:endParaRPr lang="en-US" altLang="zh-CN" sz="2000">
              <a:solidFill>
                <a:srgbClr val="6600FF"/>
              </a:solidFill>
              <a:latin typeface="黑体" panose="02010609060101010101" charset="-122"/>
              <a:ea typeface="黑体" panose="02010609060101010101" charset="-122"/>
            </a:endParaRPr>
          </a:p>
          <a:p>
            <a:endParaRPr lang="en-US" altLang="zh-CN" sz="2000">
              <a:solidFill>
                <a:srgbClr val="6600FF"/>
              </a:solidFill>
              <a:latin typeface="黑体" panose="02010609060101010101" charset="-122"/>
              <a:ea typeface="黑体" panose="02010609060101010101" charset="-122"/>
            </a:endParaRPr>
          </a:p>
          <a:p>
            <a:r>
              <a:rPr lang="en-US" altLang="zh-CN" sz="2000" dirty="0">
                <a:solidFill>
                  <a:srgbClr val="6600FF"/>
                </a:solidFill>
                <a:latin typeface="黑体" panose="02010609060101010101" charset="-122"/>
                <a:ea typeface="黑体" panose="02010609060101010101" charset="-122"/>
              </a:rPr>
              <a:t>*</a:t>
            </a:r>
            <a:r>
              <a:rPr lang="zh-CN" altLang="en-US" sz="2000" dirty="0">
                <a:solidFill>
                  <a:srgbClr val="6600FF"/>
                </a:solidFill>
                <a:latin typeface="黑体" panose="02010609060101010101" charset="-122"/>
                <a:ea typeface="黑体" panose="02010609060101010101" charset="-122"/>
              </a:rPr>
              <a:t>基础水量</a:t>
            </a:r>
            <a:r>
              <a:rPr lang="en-US" altLang="zh-CN" sz="2000" dirty="0">
                <a:solidFill>
                  <a:srgbClr val="6600FF"/>
                </a:solidFill>
                <a:latin typeface="黑体" panose="02010609060101010101" charset="-122"/>
                <a:ea typeface="黑体" panose="02010609060101010101" charset="-122"/>
              </a:rPr>
              <a:t>:</a:t>
            </a:r>
            <a:r>
              <a:rPr lang="zh-CN" altLang="en-US" sz="2000" dirty="0">
                <a:solidFill>
                  <a:srgbClr val="6600FF"/>
                </a:solidFill>
                <a:latin typeface="黑体" panose="02010609060101010101" charset="-122"/>
                <a:ea typeface="黑体" panose="02010609060101010101" charset="-122"/>
              </a:rPr>
              <a:t>成人</a:t>
            </a:r>
            <a:r>
              <a:rPr lang="en-US" altLang="zh-CN" sz="2000" dirty="0">
                <a:solidFill>
                  <a:srgbClr val="6600FF"/>
                </a:solidFill>
                <a:latin typeface="黑体" panose="02010609060101010101" charset="-122"/>
                <a:ea typeface="黑体" panose="02010609060101010101" charset="-122"/>
              </a:rPr>
              <a:t>2000 </a:t>
            </a:r>
            <a:r>
              <a:rPr lang="zh-CN" altLang="en-US" sz="2000" dirty="0">
                <a:solidFill>
                  <a:srgbClr val="6600FF"/>
                </a:solidFill>
                <a:latin typeface="黑体" panose="02010609060101010101" charset="-122"/>
                <a:ea typeface="黑体" panose="02010609060101010101" charset="-122"/>
              </a:rPr>
              <a:t>儿童</a:t>
            </a:r>
            <a:r>
              <a:rPr lang="en-US" altLang="zh-CN" sz="2000" dirty="0">
                <a:solidFill>
                  <a:srgbClr val="6600FF"/>
                </a:solidFill>
                <a:latin typeface="黑体" panose="02010609060101010101" charset="-122"/>
                <a:ea typeface="黑体" panose="02010609060101010101" charset="-122"/>
              </a:rPr>
              <a:t>60-80/kg </a:t>
            </a:r>
            <a:r>
              <a:rPr lang="zh-CN" altLang="en-US" sz="2000" dirty="0">
                <a:solidFill>
                  <a:srgbClr val="6600FF"/>
                </a:solidFill>
                <a:latin typeface="黑体" panose="02010609060101010101" charset="-122"/>
                <a:ea typeface="黑体" panose="02010609060101010101" charset="-122"/>
              </a:rPr>
              <a:t>婴儿</a:t>
            </a:r>
            <a:r>
              <a:rPr lang="en-US" altLang="zh-CN" sz="2000">
                <a:solidFill>
                  <a:srgbClr val="6600FF"/>
                </a:solidFill>
                <a:latin typeface="黑体" panose="02010609060101010101" charset="-122"/>
                <a:ea typeface="黑体" panose="02010609060101010101" charset="-122"/>
              </a:rPr>
              <a:t>100/kg</a:t>
            </a:r>
            <a:endParaRPr lang="en-US" altLang="zh-CN" sz="2000">
              <a:solidFill>
                <a:srgbClr val="6600FF"/>
              </a:solidFill>
              <a:latin typeface="黑体" panose="02010609060101010101" charset="-122"/>
              <a:ea typeface="黑体" panose="02010609060101010101" charset="-122"/>
            </a:endParaRPr>
          </a:p>
          <a:p>
            <a:r>
              <a:rPr lang="en-US" altLang="zh-CN" sz="2000">
                <a:latin typeface="黑体" panose="02010609060101010101" charset="-122"/>
                <a:ea typeface="黑体" panose="02010609060101010101" charset="-122"/>
              </a:rPr>
              <a:t>    </a:t>
            </a:r>
            <a:endParaRPr lang="en-US" altLang="zh-CN" sz="2000">
              <a:latin typeface="黑体" panose="02010609060101010101" charset="-122"/>
              <a:ea typeface="黑体" panose="02010609060101010101" charset="-122"/>
            </a:endParaRPr>
          </a:p>
          <a:p>
            <a:pPr algn="ctr"/>
            <a:endParaRPr lang="en-US" altLang="zh-CN" sz="2000" dirty="0">
              <a:latin typeface="黑体" panose="02010609060101010101" charset="-122"/>
              <a:ea typeface="黑体" panose="02010609060101010101" charset="-122"/>
            </a:endParaRPr>
          </a:p>
        </p:txBody>
      </p:sp>
      <p:sp>
        <p:nvSpPr>
          <p:cNvPr id="98309"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6918"/>
                                        </p:tgtEl>
                                        <p:attrNameLst>
                                          <p:attrName>style.visibility</p:attrName>
                                        </p:attrNameLst>
                                      </p:cBhvr>
                                      <p:to>
                                        <p:strVal val="visible"/>
                                      </p:to>
                                    </p:set>
                                    <p:animEffect transition="in" filter="box(in)">
                                      <p:cBhvr>
                                        <p:cTn id="7" dur="500"/>
                                        <p:tgtEl>
                                          <p:spTgt spid="166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8"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文本占位符 167938"/>
          <p:cNvSpPr>
            <a:spLocks noGrp="1" noRot="1"/>
          </p:cNvSpPr>
          <p:nvPr>
            <p:ph type="body" idx="4294967295"/>
          </p:nvPr>
        </p:nvSpPr>
        <p:spPr>
          <a:xfrm>
            <a:off x="344488" y="1336675"/>
            <a:ext cx="11503025" cy="4351338"/>
          </a:xfrm>
          <a:ln/>
        </p:spPr>
        <p:txBody>
          <a:bodyPr lIns="91440" tIns="45720" rIns="91440" bIns="45720" anchor="t" anchorCtr="0"/>
          <a:p>
            <a:pPr>
              <a:lnSpc>
                <a:spcPct val="150000"/>
              </a:lnSpc>
              <a:buNone/>
            </a:pPr>
            <a:r>
              <a:rPr lang="en-US" altLang="zh-CN" sz="3200" dirty="0">
                <a:latin typeface="微软雅黑" panose="020B0503020204020204" charset="-122"/>
                <a:ea typeface="微软雅黑" panose="020B0503020204020204" charset="-122"/>
              </a:rPr>
              <a:t>③</a:t>
            </a:r>
            <a:r>
              <a:rPr lang="zh-CN" altLang="en-US" sz="3200" dirty="0">
                <a:latin typeface="微软雅黑" panose="020B0503020204020204" charset="-122"/>
                <a:ea typeface="微软雅黑" panose="020B0503020204020204" charset="-122"/>
              </a:rPr>
              <a:t>输液方法　 </a:t>
            </a:r>
            <a:r>
              <a:rPr lang="zh-CN" altLang="en-US" sz="3200" dirty="0">
                <a:solidFill>
                  <a:srgbClr val="FF0000"/>
                </a:solidFill>
                <a:latin typeface="微软雅黑" panose="020B0503020204020204" charset="-122"/>
                <a:ea typeface="微软雅黑" panose="020B0503020204020204" charset="-122"/>
              </a:rPr>
              <a:t>先快后慢　先晶后胶</a:t>
            </a:r>
            <a:br>
              <a:rPr lang="zh-CN" altLang="en-US" sz="3200" dirty="0">
                <a:solidFill>
                  <a:srgbClr val="FF0000"/>
                </a:solidFill>
                <a:latin typeface="微软雅黑" panose="020B0503020204020204" charset="-122"/>
                <a:ea typeface="微软雅黑" panose="020B0503020204020204" charset="-122"/>
              </a:rPr>
            </a:br>
            <a:r>
              <a:rPr lang="zh-CN" altLang="en-US" sz="3200" dirty="0">
                <a:solidFill>
                  <a:srgbClr val="FF0000"/>
                </a:solidFill>
                <a:latin typeface="微软雅黑" panose="020B0503020204020204" charset="-122"/>
                <a:ea typeface="微软雅黑" panose="020B0503020204020204" charset="-122"/>
              </a:rPr>
              <a:t>　　　  　    维持尿量　稳定血压</a:t>
            </a:r>
            <a:endParaRPr lang="zh-CN" altLang="en-US" sz="3200" dirty="0">
              <a:latin typeface="微软雅黑" panose="020B0503020204020204" charset="-122"/>
              <a:ea typeface="微软雅黑" panose="020B0503020204020204" charset="-122"/>
            </a:endParaRPr>
          </a:p>
          <a:p>
            <a:pPr>
              <a:lnSpc>
                <a:spcPct val="150000"/>
              </a:lnSpc>
            </a:pPr>
            <a:endParaRPr lang="zh-CN" altLang="en-US" sz="3200" dirty="0">
              <a:solidFill>
                <a:schemeClr val="folHlink"/>
              </a:solidFill>
              <a:latin typeface="微软雅黑" panose="020B0503020204020204" charset="-122"/>
              <a:ea typeface="微软雅黑" panose="020B0503020204020204" charset="-122"/>
            </a:endParaRPr>
          </a:p>
          <a:p>
            <a:pPr>
              <a:lnSpc>
                <a:spcPct val="150000"/>
              </a:lnSpc>
            </a:pPr>
            <a:r>
              <a:rPr lang="zh-CN" altLang="en-US" sz="3200" dirty="0">
                <a:solidFill>
                  <a:srgbClr val="336600"/>
                </a:solidFill>
                <a:latin typeface="微软雅黑" panose="020B0503020204020204" charset="-122"/>
                <a:ea typeface="微软雅黑" panose="020B0503020204020204" charset="-122"/>
              </a:rPr>
              <a:t>镇静止痛：</a:t>
            </a:r>
            <a:r>
              <a:rPr lang="zh-CN" altLang="en-US" sz="3200" dirty="0">
                <a:latin typeface="微软雅黑" panose="020B0503020204020204" charset="-122"/>
                <a:ea typeface="微软雅黑" panose="020B0503020204020204" charset="-122"/>
              </a:rPr>
              <a:t>鲁米那、杜冷丁等</a:t>
            </a:r>
            <a:br>
              <a:rPr lang="zh-CN" altLang="en-US" sz="3200" dirty="0">
                <a:latin typeface="微软雅黑" panose="020B0503020204020204" charset="-122"/>
                <a:ea typeface="微软雅黑" panose="020B0503020204020204" charset="-122"/>
              </a:rPr>
            </a:br>
            <a:endParaRPr lang="zh-CN" altLang="en-US" sz="3200" dirty="0">
              <a:latin typeface="微软雅黑" panose="020B0503020204020204" charset="-122"/>
              <a:ea typeface="微软雅黑" panose="020B0503020204020204" charset="-122"/>
            </a:endParaRPr>
          </a:p>
          <a:p>
            <a:endParaRPr lang="zh-CN" altLang="en-US" sz="3200" dirty="0">
              <a:latin typeface="微软雅黑" panose="020B0503020204020204" charset="-122"/>
              <a:ea typeface="微软雅黑" panose="020B0503020204020204" charset="-122"/>
            </a:endParaRPr>
          </a:p>
        </p:txBody>
      </p:sp>
      <p:sp>
        <p:nvSpPr>
          <p:cNvPr id="99330"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文本框 176129"/>
          <p:cNvSpPr txBox="1"/>
          <p:nvPr/>
        </p:nvSpPr>
        <p:spPr>
          <a:xfrm>
            <a:off x="2022475" y="2989263"/>
            <a:ext cx="8001000" cy="522287"/>
          </a:xfrm>
          <a:prstGeom prst="rect">
            <a:avLst/>
          </a:prstGeom>
          <a:noFill/>
          <a:ln w="9525">
            <a:noFill/>
          </a:ln>
        </p:spPr>
        <p:txBody>
          <a:bodyPr anchor="t" anchorCtr="0">
            <a:spAutoFit/>
          </a:bodyPr>
          <a:p>
            <a:pPr>
              <a:spcBef>
                <a:spcPct val="50000"/>
              </a:spcBef>
              <a:buClr>
                <a:schemeClr val="tx1"/>
              </a:buClr>
              <a:buBlip>
                <a:blip r:embed="rId1"/>
              </a:buBlip>
            </a:pPr>
            <a:r>
              <a:rPr lang="zh-CN" altLang="en-US" sz="2800" b="1" dirty="0">
                <a:solidFill>
                  <a:srgbClr val="FF0000"/>
                </a:solidFill>
                <a:latin typeface="Times New Roman" panose="02020603050405020304" pitchFamily="18" charset="0"/>
                <a:ea typeface="黑体" panose="02010609060101010101" charset="-122"/>
              </a:rPr>
              <a:t>是当前大面积烧伤死亡的主要原因</a:t>
            </a:r>
            <a:endParaRPr lang="zh-CN" altLang="en-US" sz="2800" b="1">
              <a:solidFill>
                <a:srgbClr val="FF0000"/>
              </a:solidFill>
              <a:latin typeface="Times New Roman" panose="02020603050405020304" pitchFamily="18" charset="0"/>
              <a:ea typeface="黑体" panose="02010609060101010101" charset="-122"/>
            </a:endParaRPr>
          </a:p>
        </p:txBody>
      </p:sp>
      <p:sp>
        <p:nvSpPr>
          <p:cNvPr id="176131" name="文本框 176130"/>
          <p:cNvSpPr txBox="1"/>
          <p:nvPr/>
        </p:nvSpPr>
        <p:spPr>
          <a:xfrm>
            <a:off x="1674813" y="4264025"/>
            <a:ext cx="9558337" cy="1382713"/>
          </a:xfrm>
          <a:prstGeom prst="rect">
            <a:avLst/>
          </a:prstGeom>
          <a:noFill/>
          <a:ln w="9525">
            <a:noFill/>
          </a:ln>
        </p:spPr>
        <p:txBody>
          <a:bodyPr wrap="square" anchor="t" anchorCtr="0">
            <a:spAutoFit/>
          </a:bodyPr>
          <a:p>
            <a:pPr>
              <a:spcBef>
                <a:spcPct val="50000"/>
              </a:spcBef>
              <a:buClr>
                <a:schemeClr val="tx1"/>
              </a:buClr>
              <a:buBlip>
                <a:blip r:embed="rId2"/>
              </a:buBlip>
            </a:pPr>
            <a:r>
              <a:rPr lang="zh-CN" altLang="en-US" sz="2800" b="1" dirty="0">
                <a:solidFill>
                  <a:srgbClr val="000066"/>
                </a:solidFill>
                <a:latin typeface="Times New Roman" panose="02020603050405020304" pitchFamily="18" charset="0"/>
                <a:ea typeface="黑体" panose="02010609060101010101" charset="-122"/>
              </a:rPr>
              <a:t>严重病人，可先选一种第二代头孢菌素（头孢克洛、头孢呋辛）和一种氨基甙类抗生素联合使用，待获得细菌培养和药敏结果后再调整</a:t>
            </a:r>
            <a:endParaRPr lang="zh-CN" altLang="en-US" sz="2800" b="1" dirty="0">
              <a:solidFill>
                <a:srgbClr val="000066"/>
              </a:solidFill>
              <a:latin typeface="Times New Roman" panose="02020603050405020304" pitchFamily="18" charset="0"/>
              <a:ea typeface="黑体" panose="02010609060101010101" charset="-122"/>
            </a:endParaRPr>
          </a:p>
        </p:txBody>
      </p:sp>
      <p:sp>
        <p:nvSpPr>
          <p:cNvPr id="100355" name="矩形 176131"/>
          <p:cNvSpPr/>
          <p:nvPr/>
        </p:nvSpPr>
        <p:spPr>
          <a:xfrm>
            <a:off x="1774825" y="1341438"/>
            <a:ext cx="8496300" cy="1076325"/>
          </a:xfrm>
          <a:prstGeom prst="rect">
            <a:avLst/>
          </a:prstGeom>
          <a:noFill/>
          <a:ln w="9525">
            <a:noFill/>
          </a:ln>
        </p:spPr>
        <p:txBody>
          <a:bodyPr anchor="t" anchorCtr="0">
            <a:spAutoFit/>
          </a:bodyPr>
          <a:p>
            <a:r>
              <a:rPr lang="zh-CN" altLang="en-US" sz="3200" dirty="0">
                <a:latin typeface="微软雅黑" panose="020B0503020204020204" charset="-122"/>
                <a:ea typeface="微软雅黑" panose="020B0503020204020204" charset="-122"/>
              </a:rPr>
              <a:t>（</a:t>
            </a:r>
            <a:r>
              <a:rPr lang="en-US" altLang="zh-CN" sz="3200" dirty="0">
                <a:latin typeface="微软雅黑" panose="020B0503020204020204" charset="-122"/>
                <a:ea typeface="微软雅黑" panose="020B0503020204020204" charset="-122"/>
              </a:rPr>
              <a:t>2</a:t>
            </a:r>
            <a:r>
              <a:rPr lang="zh-CN" altLang="en-US" sz="3200" dirty="0">
                <a:latin typeface="微软雅黑" panose="020B0503020204020204" charset="-122"/>
                <a:ea typeface="微软雅黑" panose="020B0503020204020204" charset="-122"/>
              </a:rPr>
              <a:t>）抗感染：全身使用抗菌药物</a:t>
            </a:r>
            <a:endParaRPr lang="zh-CN" altLang="en-US" sz="3200" dirty="0">
              <a:latin typeface="微软雅黑" panose="020B0503020204020204" charset="-122"/>
              <a:ea typeface="微软雅黑" panose="020B0503020204020204" charset="-122"/>
            </a:endParaRPr>
          </a:p>
          <a:p>
            <a:r>
              <a:rPr lang="zh-CN" altLang="en-US" sz="3200" dirty="0">
                <a:latin typeface="微软雅黑" panose="020B0503020204020204" charset="-122"/>
                <a:ea typeface="微软雅黑" panose="020B0503020204020204" charset="-122"/>
              </a:rPr>
              <a:t>             注射破伤风抗毒素</a:t>
            </a:r>
            <a:endParaRPr lang="zh-CN" altLang="en-US" sz="3200" dirty="0">
              <a:latin typeface="微软雅黑" panose="020B0503020204020204" charset="-122"/>
              <a:ea typeface="微软雅黑" panose="020B0503020204020204" charset="-122"/>
            </a:endParaRPr>
          </a:p>
        </p:txBody>
      </p:sp>
      <p:sp>
        <p:nvSpPr>
          <p:cNvPr id="176133" name="椭圆形标注 176132"/>
          <p:cNvSpPr/>
          <p:nvPr/>
        </p:nvSpPr>
        <p:spPr>
          <a:xfrm>
            <a:off x="6342063" y="1341438"/>
            <a:ext cx="4105275" cy="1114425"/>
          </a:xfrm>
          <a:prstGeom prst="wedgeEllipseCallout">
            <a:avLst>
              <a:gd name="adj1" fmla="val -102227"/>
              <a:gd name="adj2" fmla="val -33588"/>
            </a:avLst>
          </a:prstGeom>
          <a:solidFill>
            <a:srgbClr val="CCFFCC"/>
          </a:solidFill>
          <a:ln w="9525" cap="flat" cmpd="sng">
            <a:solidFill>
              <a:schemeClr val="tx1"/>
            </a:solidFill>
            <a:prstDash val="solid"/>
            <a:miter/>
            <a:headEnd type="none" w="med" len="med"/>
            <a:tailEnd type="none" w="med" len="med"/>
          </a:ln>
        </p:spPr>
        <p:txBody>
          <a:bodyPr anchor="t" anchorCtr="0"/>
          <a:p>
            <a:pPr algn="ctr"/>
            <a:r>
              <a:rPr lang="zh-CN" altLang="en-US" sz="2000" b="1" dirty="0">
                <a:solidFill>
                  <a:srgbClr val="FF0000"/>
                </a:solidFill>
                <a:latin typeface="Arial" panose="020B0604020202020204" pitchFamily="34" charset="0"/>
                <a:ea typeface="黑体" panose="02010609060101010101" charset="-122"/>
              </a:rPr>
              <a:t>常见致病菌：</a:t>
            </a:r>
            <a:r>
              <a:rPr lang="zh-CN" altLang="en-US" sz="2000" b="1" dirty="0">
                <a:latin typeface="Arial" panose="020B0604020202020204" pitchFamily="34" charset="0"/>
                <a:ea typeface="黑体" panose="02010609060101010101" charset="-122"/>
              </a:rPr>
              <a:t>金黄色葡萄球菌、铜绿假单胞菌</a:t>
            </a:r>
            <a:endParaRPr lang="zh-CN" altLang="en-US" sz="2000" b="1" dirty="0">
              <a:latin typeface="Arial" panose="020B0604020202020204" pitchFamily="34" charset="0"/>
              <a:ea typeface="黑体" panose="02010609060101010101" charset="-122"/>
            </a:endParaRPr>
          </a:p>
        </p:txBody>
      </p:sp>
      <p:sp>
        <p:nvSpPr>
          <p:cNvPr id="100357"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dissolve">
                                      <p:cBhvr>
                                        <p:cTn id="7" dur="500"/>
                                        <p:tgtEl>
                                          <p:spTgt spid="1761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76131"/>
                                        </p:tgtEl>
                                        <p:attrNameLst>
                                          <p:attrName>style.visibility</p:attrName>
                                        </p:attrNameLst>
                                      </p:cBhvr>
                                      <p:to>
                                        <p:strVal val="visible"/>
                                      </p:to>
                                    </p:set>
                                    <p:animEffect transition="in" filter="barn(outHorizontal)">
                                      <p:cBhvr>
                                        <p:cTn id="12" dur="500"/>
                                        <p:tgtEl>
                                          <p:spTgt spid="1761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6133"/>
                                        </p:tgtEl>
                                        <p:attrNameLst>
                                          <p:attrName>style.visibility</p:attrName>
                                        </p:attrNameLst>
                                      </p:cBhvr>
                                      <p:to>
                                        <p:strVal val="visible"/>
                                      </p:to>
                                    </p:set>
                                    <p:animEffect transition="in" filter="fade">
                                      <p:cBhvr>
                                        <p:cTn id="17" dur="2000"/>
                                        <p:tgtEl>
                                          <p:spTgt spid="176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p:bldP spid="176131" grpId="0"/>
      <p:bldP spid="176133"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文本框 177153"/>
          <p:cNvSpPr txBox="1"/>
          <p:nvPr/>
        </p:nvSpPr>
        <p:spPr>
          <a:xfrm>
            <a:off x="2286000" y="1676400"/>
            <a:ext cx="7620000" cy="1198563"/>
          </a:xfrm>
          <a:prstGeom prst="rect">
            <a:avLst/>
          </a:prstGeom>
          <a:noFill/>
          <a:ln w="9525">
            <a:noFill/>
          </a:ln>
        </p:spPr>
        <p:txBody>
          <a:bodyPr anchor="t" anchorCtr="0">
            <a:spAutoFit/>
          </a:bodyPr>
          <a:p>
            <a:pPr>
              <a:spcBef>
                <a:spcPct val="50000"/>
              </a:spcBef>
              <a:buClr>
                <a:srgbClr val="0000FF"/>
              </a:buClr>
              <a:buBlip>
                <a:blip r:embed="rId1"/>
              </a:buBlip>
            </a:pPr>
            <a:r>
              <a:rPr lang="zh-CN" altLang="en-US" sz="3600" b="1" dirty="0">
                <a:solidFill>
                  <a:srgbClr val="0000FF"/>
                </a:solidFill>
                <a:latin typeface="宋体" panose="02010600030101010101" pitchFamily="2" charset="-122"/>
                <a:ea typeface="黑体" panose="02010609060101010101" charset="-122"/>
              </a:rPr>
              <a:t>当创面污染较重或浅度烧伤面积</a:t>
            </a:r>
            <a:r>
              <a:rPr lang="en-US" altLang="zh-CN" sz="3600" b="1" dirty="0">
                <a:solidFill>
                  <a:srgbClr val="0000FF"/>
                </a:solidFill>
                <a:latin typeface="宋体" panose="02010600030101010101" pitchFamily="2" charset="-122"/>
              </a:rPr>
              <a:t>5%</a:t>
            </a:r>
            <a:r>
              <a:rPr lang="zh-CN" altLang="en-US" sz="3600" b="1" dirty="0">
                <a:solidFill>
                  <a:srgbClr val="0000FF"/>
                </a:solidFill>
                <a:latin typeface="宋体" panose="02010600030101010101" pitchFamily="2" charset="-122"/>
                <a:ea typeface="黑体" panose="02010609060101010101" charset="-122"/>
              </a:rPr>
              <a:t>以上者，应</a:t>
            </a:r>
            <a:r>
              <a:rPr lang="zh-CN" altLang="en-US" sz="3600" b="1" dirty="0">
                <a:solidFill>
                  <a:srgbClr val="FF0000"/>
                </a:solidFill>
                <a:latin typeface="宋体" panose="02010600030101010101" pitchFamily="2" charset="-122"/>
                <a:ea typeface="黑体" panose="02010609060101010101" charset="-122"/>
              </a:rPr>
              <a:t>使用</a:t>
            </a:r>
            <a:r>
              <a:rPr lang="zh-CN" altLang="en-US" sz="3600" b="1" dirty="0">
                <a:solidFill>
                  <a:srgbClr val="0000FF"/>
                </a:solidFill>
                <a:latin typeface="宋体" panose="02010600030101010101" pitchFamily="2" charset="-122"/>
                <a:ea typeface="黑体" panose="02010609060101010101" charset="-122"/>
              </a:rPr>
              <a:t>破伤风抗毒素</a:t>
            </a:r>
            <a:endParaRPr lang="zh-CN" altLang="en-US" sz="3600" b="1">
              <a:solidFill>
                <a:srgbClr val="0000FF"/>
              </a:solidFill>
              <a:latin typeface="宋体" panose="02010600030101010101" pitchFamily="2" charset="-122"/>
              <a:ea typeface="黑体" panose="02010609060101010101" charset="-122"/>
            </a:endParaRPr>
          </a:p>
        </p:txBody>
      </p:sp>
      <p:sp>
        <p:nvSpPr>
          <p:cNvPr id="177155" name="文本框 177154"/>
          <p:cNvSpPr txBox="1"/>
          <p:nvPr/>
        </p:nvSpPr>
        <p:spPr>
          <a:xfrm>
            <a:off x="2286000" y="3429000"/>
            <a:ext cx="7620000" cy="1692275"/>
          </a:xfrm>
          <a:prstGeom prst="rect">
            <a:avLst/>
          </a:prstGeom>
          <a:noFill/>
          <a:ln w="9525">
            <a:noFill/>
          </a:ln>
        </p:spPr>
        <p:txBody>
          <a:bodyPr anchor="t" anchorCtr="0">
            <a:spAutoFit/>
          </a:bodyPr>
          <a:p>
            <a:pPr>
              <a:spcBef>
                <a:spcPct val="50000"/>
              </a:spcBef>
              <a:buClr>
                <a:srgbClr val="0000FF"/>
              </a:buClr>
              <a:buBlip>
                <a:blip r:embed="rId2"/>
              </a:buBlip>
            </a:pPr>
            <a:r>
              <a:rPr lang="zh-CN" altLang="en-US" sz="4000" b="1" dirty="0">
                <a:solidFill>
                  <a:srgbClr val="FF0000"/>
                </a:solidFill>
                <a:latin typeface="宋体" panose="02010600030101010101" pitchFamily="2" charset="-122"/>
                <a:ea typeface="黑体" panose="02010609060101010101" charset="-122"/>
              </a:rPr>
              <a:t>注意：</a:t>
            </a:r>
            <a:r>
              <a:rPr lang="zh-CN" altLang="en-US" sz="3200" b="1" dirty="0">
                <a:solidFill>
                  <a:srgbClr val="003300"/>
                </a:solidFill>
                <a:latin typeface="宋体" panose="02010600030101010101" pitchFamily="2" charset="-122"/>
                <a:ea typeface="黑体" panose="02010609060101010101" charset="-122"/>
              </a:rPr>
              <a:t>当烧伤创面出现紫黑色出血性坏死斑时，应考虑为铜绿假单胞菌（绿脓杆菌）感染的征象</a:t>
            </a:r>
            <a:endParaRPr lang="zh-CN" altLang="en-US" sz="3200" b="1">
              <a:solidFill>
                <a:srgbClr val="003300"/>
              </a:solidFill>
              <a:latin typeface="宋体" panose="02010600030101010101" pitchFamily="2" charset="-122"/>
              <a:ea typeface="黑体" panose="02010609060101010101" charset="-122"/>
            </a:endParaRPr>
          </a:p>
        </p:txBody>
      </p:sp>
      <p:sp>
        <p:nvSpPr>
          <p:cNvPr id="101379"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77154"/>
                                        </p:tgtEl>
                                        <p:attrNameLst>
                                          <p:attrName>style.visibility</p:attrName>
                                        </p:attrNameLst>
                                      </p:cBhvr>
                                      <p:to>
                                        <p:strVal val="visible"/>
                                      </p:to>
                                    </p:set>
                                    <p:animEffect transition="in" filter="blinds(vertical)">
                                      <p:cBhvr>
                                        <p:cTn id="7" dur="500"/>
                                        <p:tgtEl>
                                          <p:spTgt spid="17715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77155"/>
                                        </p:tgtEl>
                                        <p:attrNameLst>
                                          <p:attrName>style.visibility</p:attrName>
                                        </p:attrNameLst>
                                      </p:cBhvr>
                                      <p:to>
                                        <p:strVal val="visible"/>
                                      </p:to>
                                    </p:set>
                                    <p:animEffect transition="in" filter="checkerboard(across)">
                                      <p:cBhvr>
                                        <p:cTn id="12" dur="500"/>
                                        <p:tgtEl>
                                          <p:spTgt spid="177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p:bldP spid="17715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文本占位符 178177"/>
          <p:cNvSpPr>
            <a:spLocks noGrp="1" noRot="1"/>
          </p:cNvSpPr>
          <p:nvPr>
            <p:ph type="body" idx="4294967295"/>
          </p:nvPr>
        </p:nvSpPr>
        <p:spPr>
          <a:xfrm>
            <a:off x="5392738" y="1679575"/>
            <a:ext cx="4032250" cy="3057525"/>
          </a:xfrm>
          <a:ln/>
        </p:spPr>
        <p:txBody>
          <a:bodyPr lIns="91440" tIns="45720" rIns="91440" bIns="45720" anchor="t" anchorCtr="0"/>
          <a:p>
            <a:r>
              <a:rPr lang="zh-CN" altLang="en-US" dirty="0">
                <a:latin typeface="微软雅黑" panose="020B0503020204020204" charset="-122"/>
                <a:ea typeface="微软雅黑" panose="020B0503020204020204" charset="-122"/>
              </a:rPr>
              <a:t>初期创面处理</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包扎与暴露</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焦痂的处理</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植皮</a:t>
            </a:r>
            <a:endParaRPr lang="zh-CN" altLang="en-US" dirty="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rPr>
              <a:t>感染创面及处理</a:t>
            </a:r>
            <a:endParaRPr lang="zh-CN" altLang="en-US" dirty="0">
              <a:latin typeface="微软雅黑" panose="020B0503020204020204" charset="-122"/>
              <a:ea typeface="微软雅黑" panose="020B0503020204020204" charset="-122"/>
            </a:endParaRPr>
          </a:p>
          <a:p>
            <a:endParaRPr lang="zh-CN" altLang="en-US" dirty="0">
              <a:latin typeface="微软雅黑" panose="020B0503020204020204" charset="-122"/>
              <a:ea typeface="微软雅黑" panose="020B0503020204020204" charset="-122"/>
            </a:endParaRPr>
          </a:p>
        </p:txBody>
      </p:sp>
      <p:sp>
        <p:nvSpPr>
          <p:cNvPr id="102402" name="矩形 178178"/>
          <p:cNvSpPr/>
          <p:nvPr/>
        </p:nvSpPr>
        <p:spPr>
          <a:xfrm>
            <a:off x="2135188" y="2852738"/>
            <a:ext cx="2838450" cy="584200"/>
          </a:xfrm>
          <a:prstGeom prst="rect">
            <a:avLst/>
          </a:prstGeom>
          <a:noFill/>
          <a:ln w="9525">
            <a:noFill/>
          </a:ln>
        </p:spPr>
        <p:txBody>
          <a:bodyPr wrap="none" anchor="t" anchorCtr="0">
            <a:spAutoFit/>
          </a:bodyPr>
          <a:p>
            <a:r>
              <a:rPr lang="zh-CN" altLang="en-US" sz="3200" b="1" dirty="0">
                <a:solidFill>
                  <a:schemeClr val="hlink"/>
                </a:solidFill>
                <a:latin typeface="黑体" panose="02010609060101010101" charset="-122"/>
                <a:ea typeface="黑体" panose="02010609060101010101" charset="-122"/>
              </a:rPr>
              <a:t>（</a:t>
            </a:r>
            <a:r>
              <a:rPr lang="en-US" altLang="zh-CN" sz="3200" b="1" dirty="0">
                <a:solidFill>
                  <a:schemeClr val="hlink"/>
                </a:solidFill>
                <a:latin typeface="黑体" panose="02010609060101010101" charset="-122"/>
                <a:ea typeface="黑体" panose="02010609060101010101" charset="-122"/>
              </a:rPr>
              <a:t>3</a:t>
            </a:r>
            <a:r>
              <a:rPr lang="zh-CN" altLang="en-US" sz="3200" b="1" dirty="0">
                <a:solidFill>
                  <a:schemeClr val="hlink"/>
                </a:solidFill>
                <a:latin typeface="黑体" panose="02010609060101010101" charset="-122"/>
                <a:ea typeface="黑体" panose="02010609060101010101" charset="-122"/>
              </a:rPr>
              <a:t>）创面处理</a:t>
            </a:r>
            <a:endParaRPr lang="zh-CN" altLang="en-US" sz="3200" b="1" dirty="0">
              <a:solidFill>
                <a:schemeClr val="hlink"/>
              </a:solidFill>
              <a:latin typeface="黑体" panose="02010609060101010101" charset="-122"/>
              <a:ea typeface="黑体" panose="02010609060101010101" charset="-122"/>
            </a:endParaRPr>
          </a:p>
        </p:txBody>
      </p:sp>
      <p:sp>
        <p:nvSpPr>
          <p:cNvPr id="102403" name="左大括号 178180"/>
          <p:cNvSpPr/>
          <p:nvPr/>
        </p:nvSpPr>
        <p:spPr>
          <a:xfrm>
            <a:off x="5016500" y="1916113"/>
            <a:ext cx="287338" cy="2089150"/>
          </a:xfrm>
          <a:prstGeom prst="leftBrace">
            <a:avLst>
              <a:gd name="adj1" fmla="val 60454"/>
              <a:gd name="adj2" fmla="val 58130"/>
            </a:avLst>
          </a:prstGeom>
          <a:noFill/>
          <a:ln w="9525" cap="flat" cmpd="sng">
            <a:solidFill>
              <a:schemeClr val="tx1"/>
            </a:solidFill>
            <a:prstDash val="solid"/>
            <a:round/>
            <a:headEnd type="none" w="med" len="med"/>
            <a:tailEnd type="none" w="med" len="med"/>
          </a:ln>
        </p:spPr>
        <p:txBody>
          <a:bodyPr wrap="none" anchor="ctr" anchorCtr="0"/>
          <a:p>
            <a:pPr algn="ctr"/>
            <a:endParaRPr lang="zh-CN" altLang="zh-CN" b="1" dirty="0">
              <a:latin typeface="Arial" panose="020B0604020202020204" pitchFamily="34" charset="0"/>
              <a:ea typeface="黑体" panose="02010609060101010101" charset="-122"/>
            </a:endParaRPr>
          </a:p>
        </p:txBody>
      </p:sp>
      <p:sp>
        <p:nvSpPr>
          <p:cNvPr id="102404"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矩形 179201"/>
          <p:cNvSpPr/>
          <p:nvPr/>
        </p:nvSpPr>
        <p:spPr>
          <a:xfrm rot="5400000">
            <a:off x="-103187" y="2846388"/>
            <a:ext cx="4822825" cy="806450"/>
          </a:xfrm>
          <a:prstGeom prst="rect">
            <a:avLst/>
          </a:prstGeom>
        </p:spPr>
        <p:txBody>
          <a:bodyPr vert="eaVert" wrap="none" fromWordArt="1">
            <a:prstTxWarp prst="textPlain">
              <a:avLst>
                <a:gd name="adj" fmla="val 50000"/>
              </a:avLst>
            </a:prstTxWarp>
            <a:normAutofit/>
          </a:bodyPr>
          <a:p>
            <a:pPr algn="ctr"/>
            <a:r>
              <a:rPr lang="zh-CN" altLang="en-US" sz="6600" i="1">
                <a:ln w="9525" cap="flat" cmpd="sng">
                  <a:solidFill>
                    <a:srgbClr val="800000"/>
                  </a:solidFill>
                  <a:prstDash val="solid"/>
                  <a:round/>
                  <a:headEnd type="none" w="med" len="med"/>
                  <a:tailEnd type="none" w="med" len="med"/>
                </a:ln>
                <a:gradFill rotWithShape="0">
                  <a:gsLst>
                    <a:gs pos="0">
                      <a:srgbClr val="FC9FCB">
                        <a:alpha val="100000"/>
                      </a:srgbClr>
                    </a:gs>
                    <a:gs pos="6500">
                      <a:srgbClr val="F8B049">
                        <a:alpha val="100000"/>
                      </a:srgbClr>
                    </a:gs>
                    <a:gs pos="10500">
                      <a:srgbClr val="F8B049">
                        <a:alpha val="100000"/>
                      </a:srgbClr>
                    </a:gs>
                    <a:gs pos="31500">
                      <a:srgbClr val="FEE7F2">
                        <a:alpha val="100000"/>
                      </a:srgbClr>
                    </a:gs>
                    <a:gs pos="33500">
                      <a:srgbClr val="F952A0">
                        <a:alpha val="100000"/>
                      </a:srgbClr>
                    </a:gs>
                    <a:gs pos="34500">
                      <a:srgbClr val="C50849">
                        <a:alpha val="100000"/>
                      </a:srgbClr>
                    </a:gs>
                    <a:gs pos="41000">
                      <a:srgbClr val="B43E85">
                        <a:alpha val="100000"/>
                      </a:srgbClr>
                    </a:gs>
                    <a:gs pos="50000">
                      <a:srgbClr val="F8B049">
                        <a:alpha val="100000"/>
                      </a:srgbClr>
                    </a:gs>
                    <a:gs pos="59000">
                      <a:srgbClr val="B43E85">
                        <a:alpha val="100000"/>
                      </a:srgbClr>
                    </a:gs>
                    <a:gs pos="65500">
                      <a:srgbClr val="C50849">
                        <a:alpha val="100000"/>
                      </a:srgbClr>
                    </a:gs>
                    <a:gs pos="66500">
                      <a:srgbClr val="F952A0">
                        <a:alpha val="100000"/>
                      </a:srgbClr>
                    </a:gs>
                    <a:gs pos="68500">
                      <a:srgbClr val="FEE7F2">
                        <a:alpha val="100000"/>
                      </a:srgbClr>
                    </a:gs>
                    <a:gs pos="89500">
                      <a:srgbClr val="F8B049">
                        <a:alpha val="100000"/>
                      </a:srgbClr>
                    </a:gs>
                    <a:gs pos="93500">
                      <a:srgbClr val="F8B049">
                        <a:alpha val="100000"/>
                      </a:srgbClr>
                    </a:gs>
                    <a:gs pos="100000">
                      <a:srgbClr val="FC9FCB">
                        <a:alpha val="100000"/>
                      </a:srgbClr>
                    </a:gs>
                  </a:gsLst>
                  <a:lin ang="0" scaled="1"/>
                  <a:tileRect/>
                </a:gradFill>
                <a:effectLst>
                  <a:outerShdw dist="35921" dir="2699999" algn="ctr" rotWithShape="0">
                    <a:srgbClr val="C0C0C0"/>
                  </a:outerShdw>
                </a:effectLst>
                <a:latin typeface="华文行楷" panose="02010800040101010101" charset="-122"/>
                <a:ea typeface="华文行楷" panose="02010800040101010101" charset="-122"/>
              </a:rPr>
              <a:t>烧伤创面处理</a:t>
            </a:r>
            <a:endParaRPr lang="zh-CN" altLang="en-US" sz="6600" i="1">
              <a:ln w="9525" cap="flat" cmpd="sng">
                <a:solidFill>
                  <a:srgbClr val="800000"/>
                </a:solidFill>
                <a:prstDash val="solid"/>
                <a:round/>
                <a:headEnd type="none" w="med" len="med"/>
                <a:tailEnd type="none" w="med" len="med"/>
              </a:ln>
              <a:gradFill rotWithShape="0">
                <a:gsLst>
                  <a:gs pos="0">
                    <a:srgbClr val="FC9FCB">
                      <a:alpha val="100000"/>
                    </a:srgbClr>
                  </a:gs>
                  <a:gs pos="6500">
                    <a:srgbClr val="F8B049">
                      <a:alpha val="100000"/>
                    </a:srgbClr>
                  </a:gs>
                  <a:gs pos="10500">
                    <a:srgbClr val="F8B049">
                      <a:alpha val="100000"/>
                    </a:srgbClr>
                  </a:gs>
                  <a:gs pos="31500">
                    <a:srgbClr val="FEE7F2">
                      <a:alpha val="100000"/>
                    </a:srgbClr>
                  </a:gs>
                  <a:gs pos="33500">
                    <a:srgbClr val="F952A0">
                      <a:alpha val="100000"/>
                    </a:srgbClr>
                  </a:gs>
                  <a:gs pos="34500">
                    <a:srgbClr val="C50849">
                      <a:alpha val="100000"/>
                    </a:srgbClr>
                  </a:gs>
                  <a:gs pos="41000">
                    <a:srgbClr val="B43E85">
                      <a:alpha val="100000"/>
                    </a:srgbClr>
                  </a:gs>
                  <a:gs pos="50000">
                    <a:srgbClr val="F8B049">
                      <a:alpha val="100000"/>
                    </a:srgbClr>
                  </a:gs>
                  <a:gs pos="59000">
                    <a:srgbClr val="B43E85">
                      <a:alpha val="100000"/>
                    </a:srgbClr>
                  </a:gs>
                  <a:gs pos="65500">
                    <a:srgbClr val="C50849">
                      <a:alpha val="100000"/>
                    </a:srgbClr>
                  </a:gs>
                  <a:gs pos="66500">
                    <a:srgbClr val="F952A0">
                      <a:alpha val="100000"/>
                    </a:srgbClr>
                  </a:gs>
                  <a:gs pos="68500">
                    <a:srgbClr val="FEE7F2">
                      <a:alpha val="100000"/>
                    </a:srgbClr>
                  </a:gs>
                  <a:gs pos="89500">
                    <a:srgbClr val="F8B049">
                      <a:alpha val="100000"/>
                    </a:srgbClr>
                  </a:gs>
                  <a:gs pos="93500">
                    <a:srgbClr val="F8B049">
                      <a:alpha val="100000"/>
                    </a:srgbClr>
                  </a:gs>
                  <a:gs pos="100000">
                    <a:srgbClr val="FC9FCB">
                      <a:alpha val="100000"/>
                    </a:srgbClr>
                  </a:gs>
                </a:gsLst>
                <a:lin ang="0" scaled="1"/>
                <a:tileRect/>
              </a:gradFill>
              <a:effectLst>
                <a:outerShdw dist="35921" dir="2699999" algn="ctr" rotWithShape="0">
                  <a:srgbClr val="C0C0C0"/>
                </a:outerShdw>
              </a:effectLst>
              <a:latin typeface="华文行楷" panose="02010800040101010101" charset="-122"/>
              <a:ea typeface="华文行楷" panose="02010800040101010101" charset="-122"/>
            </a:endParaRPr>
          </a:p>
        </p:txBody>
      </p:sp>
      <p:sp>
        <p:nvSpPr>
          <p:cNvPr id="179203" name="文本框 179202"/>
          <p:cNvSpPr txBox="1"/>
          <p:nvPr/>
        </p:nvSpPr>
        <p:spPr>
          <a:xfrm>
            <a:off x="3276600" y="1981200"/>
            <a:ext cx="7086600" cy="644525"/>
          </a:xfrm>
          <a:prstGeom prst="rect">
            <a:avLst/>
          </a:prstGeom>
          <a:noFill/>
          <a:ln w="9525">
            <a:noFill/>
          </a:ln>
        </p:spPr>
        <p:txBody>
          <a:bodyPr anchor="t" anchorCtr="0">
            <a:spAutoFit/>
          </a:bodyPr>
          <a:p>
            <a:pPr>
              <a:spcBef>
                <a:spcPct val="50000"/>
              </a:spcBef>
              <a:buClr>
                <a:srgbClr val="0000FF"/>
              </a:buClr>
              <a:buBlip>
                <a:blip r:embed="rId1"/>
              </a:buBlip>
            </a:pPr>
            <a:r>
              <a:rPr lang="zh-CN" altLang="en-US" sz="3600" dirty="0">
                <a:solidFill>
                  <a:srgbClr val="0000FF"/>
                </a:solidFill>
                <a:latin typeface="Times New Roman" panose="02020603050405020304" pitchFamily="18" charset="0"/>
                <a:ea typeface="黑体" panose="02010609060101010101" charset="-122"/>
              </a:rPr>
              <a:t>创面初期处理：又称烧伤清创术</a:t>
            </a:r>
            <a:endParaRPr lang="zh-CN" altLang="en-US" sz="3600">
              <a:solidFill>
                <a:srgbClr val="0000FF"/>
              </a:solidFill>
              <a:latin typeface="Times New Roman" panose="02020603050405020304" pitchFamily="18" charset="0"/>
              <a:ea typeface="黑体" panose="02010609060101010101" charset="-122"/>
            </a:endParaRPr>
          </a:p>
        </p:txBody>
      </p:sp>
      <p:sp>
        <p:nvSpPr>
          <p:cNvPr id="179204" name="圆角矩形标注 179203" descr="画布"/>
          <p:cNvSpPr/>
          <p:nvPr/>
        </p:nvSpPr>
        <p:spPr>
          <a:xfrm>
            <a:off x="7146925" y="774700"/>
            <a:ext cx="3649663" cy="1206500"/>
          </a:xfrm>
          <a:prstGeom prst="wedgeRoundRectCallout">
            <a:avLst>
              <a:gd name="adj1" fmla="val -92046"/>
              <a:gd name="adj2" fmla="val 64065"/>
              <a:gd name="adj3" fmla="val 16667"/>
            </a:avLst>
          </a:prstGeom>
          <a:blipFill rotWithShape="0">
            <a:blip r:embed="rId2"/>
          </a:blipFill>
          <a:ln w="9525" cap="flat" cmpd="sng">
            <a:solidFill>
              <a:schemeClr val="tx1"/>
            </a:solidFill>
            <a:prstDash val="solid"/>
            <a:miter/>
            <a:headEnd type="none" w="med" len="med"/>
            <a:tailEnd type="none" w="med" len="med"/>
          </a:ln>
        </p:spPr>
        <p:txBody>
          <a:bodyPr anchor="t" anchorCtr="0"/>
          <a:p>
            <a:pPr algn="ctr"/>
            <a:r>
              <a:rPr lang="zh-CN" altLang="en-US" sz="2800" b="1" dirty="0">
                <a:latin typeface="Times New Roman" panose="02020603050405020304" pitchFamily="18" charset="0"/>
                <a:ea typeface="黑体" panose="02010609060101010101" charset="-122"/>
              </a:rPr>
              <a:t>有休克病人暂不清创，先纠正休克再清创</a:t>
            </a:r>
            <a:endParaRPr lang="zh-CN" altLang="en-US" sz="2800" b="1">
              <a:latin typeface="Times New Roman" panose="02020603050405020304" pitchFamily="18" charset="0"/>
              <a:ea typeface="黑体" panose="02010609060101010101" charset="-122"/>
            </a:endParaRPr>
          </a:p>
        </p:txBody>
      </p:sp>
      <p:sp>
        <p:nvSpPr>
          <p:cNvPr id="179205" name="下箭头 179204" descr="羊皮纸"/>
          <p:cNvSpPr/>
          <p:nvPr/>
        </p:nvSpPr>
        <p:spPr>
          <a:xfrm>
            <a:off x="4800600" y="2743200"/>
            <a:ext cx="228600" cy="1600200"/>
          </a:xfrm>
          <a:prstGeom prst="downArrow">
            <a:avLst>
              <a:gd name="adj1" fmla="val 50000"/>
              <a:gd name="adj2" fmla="val 175000"/>
            </a:avLst>
          </a:prstGeom>
          <a:blipFill rotWithShape="0">
            <a:blip r:embed="rId3"/>
          </a:blipFill>
          <a:ln w="25400"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黑体" panose="02010609060101010101" charset="-122"/>
            </a:endParaRPr>
          </a:p>
        </p:txBody>
      </p:sp>
      <p:sp>
        <p:nvSpPr>
          <p:cNvPr id="179206" name="文本框 179205"/>
          <p:cNvSpPr txBox="1"/>
          <p:nvPr/>
        </p:nvSpPr>
        <p:spPr>
          <a:xfrm>
            <a:off x="3276600" y="4495800"/>
            <a:ext cx="3962400" cy="644525"/>
          </a:xfrm>
          <a:prstGeom prst="rect">
            <a:avLst/>
          </a:prstGeom>
          <a:noFill/>
          <a:ln w="9525">
            <a:noFill/>
          </a:ln>
        </p:spPr>
        <p:txBody>
          <a:bodyPr anchor="t" anchorCtr="0">
            <a:spAutoFit/>
          </a:bodyPr>
          <a:p>
            <a:pPr>
              <a:spcBef>
                <a:spcPct val="50000"/>
              </a:spcBef>
              <a:buClr>
                <a:srgbClr val="0000FF"/>
              </a:buClr>
              <a:buBlip>
                <a:blip r:embed="rId1"/>
              </a:buBlip>
            </a:pPr>
            <a:r>
              <a:rPr lang="zh-CN" altLang="en-US" sz="3600" b="1" dirty="0">
                <a:solidFill>
                  <a:srgbClr val="0000FF"/>
                </a:solidFill>
                <a:latin typeface="Times New Roman" panose="02020603050405020304" pitchFamily="18" charset="0"/>
                <a:ea typeface="黑体" panose="02010609060101010101" charset="-122"/>
              </a:rPr>
              <a:t>创面包扎或暴露</a:t>
            </a:r>
            <a:endParaRPr lang="zh-CN" altLang="en-US" sz="3600" b="1">
              <a:solidFill>
                <a:srgbClr val="0000FF"/>
              </a:solidFill>
              <a:latin typeface="Times New Roman" panose="02020603050405020304" pitchFamily="18" charset="0"/>
              <a:ea typeface="黑体" panose="02010609060101010101" charset="-122"/>
            </a:endParaRPr>
          </a:p>
        </p:txBody>
      </p:sp>
      <p:sp>
        <p:nvSpPr>
          <p:cNvPr id="103430"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79202"/>
                                        </p:tgtEl>
                                        <p:attrNameLst>
                                          <p:attrName>style.visibility</p:attrName>
                                        </p:attrNameLst>
                                      </p:cBhvr>
                                      <p:to>
                                        <p:strVal val="visible"/>
                                      </p:to>
                                    </p:set>
                                    <p:anim calcmode="lin" valueType="num">
                                      <p:cBhvr>
                                        <p:cTn id="7" dur="500" fill="hold"/>
                                        <p:tgtEl>
                                          <p:spTgt spid="179202"/>
                                        </p:tgtEl>
                                        <p:attrNameLst>
                                          <p:attrName>ppt_w</p:attrName>
                                        </p:attrNameLst>
                                      </p:cBhvr>
                                      <p:tavLst>
                                        <p:tav tm="0">
                                          <p:val>
                                            <p:fltVal val="0.000000"/>
                                          </p:val>
                                        </p:tav>
                                        <p:tav tm="100000">
                                          <p:val>
                                            <p:strVal val="#ppt_w"/>
                                          </p:val>
                                        </p:tav>
                                      </p:tavLst>
                                    </p:anim>
                                    <p:anim calcmode="lin" valueType="num">
                                      <p:cBhvr>
                                        <p:cTn id="8" dur="500" fill="hold"/>
                                        <p:tgtEl>
                                          <p:spTgt spid="179202"/>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179203"/>
                                        </p:tgtEl>
                                        <p:attrNameLst>
                                          <p:attrName>style.visibility</p:attrName>
                                        </p:attrNameLst>
                                      </p:cBhvr>
                                      <p:to>
                                        <p:strVal val="visible"/>
                                      </p:to>
                                    </p:set>
                                    <p:animEffect transition="in" filter="strips(downRight)">
                                      <p:cBhvr>
                                        <p:cTn id="13" dur="500"/>
                                        <p:tgtEl>
                                          <p:spTgt spid="17920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79204"/>
                                        </p:tgtEl>
                                        <p:attrNameLst>
                                          <p:attrName>style.visibility</p:attrName>
                                        </p:attrNameLst>
                                      </p:cBhvr>
                                      <p:to>
                                        <p:strVal val="visible"/>
                                      </p:to>
                                    </p:set>
                                    <p:animEffect transition="in" filter="box(in)">
                                      <p:cBhvr>
                                        <p:cTn id="18" dur="500"/>
                                        <p:tgtEl>
                                          <p:spTgt spid="17920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79205"/>
                                        </p:tgtEl>
                                        <p:attrNameLst>
                                          <p:attrName>style.visibility</p:attrName>
                                        </p:attrNameLst>
                                      </p:cBhvr>
                                      <p:to>
                                        <p:strVal val="visible"/>
                                      </p:to>
                                    </p:set>
                                    <p:animEffect transition="in" filter="wipe(up)">
                                      <p:cBhvr>
                                        <p:cTn id="23" dur="500"/>
                                        <p:tgtEl>
                                          <p:spTgt spid="17920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dissolve">
                                      <p:cBhvr>
                                        <p:cTn id="28" dur="500"/>
                                        <p:tgtEl>
                                          <p:spTgt spid="179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p:bldP spid="179204" grpId="0" bldLvl="0" animBg="1"/>
      <p:bldP spid="17920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标题 171009"/>
          <p:cNvSpPr>
            <a:spLocks noGrp="1" noRot="1"/>
          </p:cNvSpPr>
          <p:nvPr>
            <p:ph type="title" idx="4294967295"/>
          </p:nvPr>
        </p:nvSpPr>
        <p:spPr>
          <a:xfrm>
            <a:off x="857250" y="896938"/>
            <a:ext cx="3351213" cy="1143000"/>
          </a:xfrm>
          <a:ln/>
        </p:spPr>
        <p:txBody>
          <a:bodyPr lIns="91440" tIns="45720" rIns="91440" bIns="45720" anchor="ctr" anchorCtr="0"/>
          <a:p>
            <a:r>
              <a:rPr lang="zh-CN" altLang="en-US" sz="3600" b="1" dirty="0">
                <a:solidFill>
                  <a:schemeClr val="hlink"/>
                </a:solidFill>
              </a:rPr>
              <a:t>（</a:t>
            </a:r>
            <a:r>
              <a:rPr lang="en-US" altLang="zh-CN" sz="3600" b="1" dirty="0">
                <a:solidFill>
                  <a:schemeClr val="hlink"/>
                </a:solidFill>
              </a:rPr>
              <a:t>3</a:t>
            </a:r>
            <a:r>
              <a:rPr lang="zh-CN" altLang="en-US" sz="3600" b="1" dirty="0">
                <a:solidFill>
                  <a:schemeClr val="hlink"/>
                </a:solidFill>
              </a:rPr>
              <a:t>）创面处理</a:t>
            </a:r>
            <a:endParaRPr lang="zh-CN" altLang="en-US" sz="3600" b="1" dirty="0">
              <a:solidFill>
                <a:schemeClr val="hlink"/>
              </a:solidFill>
            </a:endParaRPr>
          </a:p>
        </p:txBody>
      </p:sp>
      <p:sp>
        <p:nvSpPr>
          <p:cNvPr id="104450" name="文本占位符 171010"/>
          <p:cNvSpPr>
            <a:spLocks noGrp="1" noRot="1"/>
          </p:cNvSpPr>
          <p:nvPr>
            <p:ph type="body" idx="4294967295"/>
          </p:nvPr>
        </p:nvSpPr>
        <p:spPr>
          <a:xfrm>
            <a:off x="1168400" y="2039938"/>
            <a:ext cx="8153400" cy="4498975"/>
          </a:xfrm>
          <a:ln/>
        </p:spPr>
        <p:txBody>
          <a:bodyPr lIns="91440" tIns="45720" rIns="91440" bIns="45720" anchor="t" anchorCtr="0"/>
          <a:p>
            <a:pPr>
              <a:lnSpc>
                <a:spcPct val="150000"/>
              </a:lnSpc>
              <a:buClr>
                <a:srgbClr val="5B9BD5"/>
              </a:buClr>
              <a:buFont typeface="Wingdings" panose="05000000000000000000" charset="0"/>
              <a:buChar char="u"/>
            </a:pPr>
            <a:r>
              <a:rPr lang="en-US" altLang="zh-CN" dirty="0">
                <a:latin typeface="微软雅黑" panose="020B0503020204020204" charset="-122"/>
                <a:ea typeface="微软雅黑" panose="020B0503020204020204" charset="-122"/>
              </a:rPr>
              <a:t>Ⅰ</a:t>
            </a:r>
            <a:r>
              <a:rPr lang="zh-CN" altLang="en-US" dirty="0">
                <a:latin typeface="微软雅黑" panose="020B0503020204020204" charset="-122"/>
                <a:ea typeface="微软雅黑" panose="020B0503020204020204" charset="-122"/>
              </a:rPr>
              <a:t>度烧伤创面保持清洁</a:t>
            </a:r>
            <a:endParaRPr lang="zh-CN" altLang="en-US"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zh-CN" altLang="en-US" dirty="0">
                <a:latin typeface="微软雅黑" panose="020B0503020204020204" charset="-122"/>
                <a:ea typeface="微软雅黑" panose="020B0503020204020204" charset="-122"/>
              </a:rPr>
              <a:t>浅</a:t>
            </a:r>
            <a:r>
              <a:rPr lang="en-US" altLang="zh-CN" dirty="0">
                <a:latin typeface="微软雅黑" panose="020B0503020204020204" charset="-122"/>
                <a:ea typeface="微软雅黑" panose="020B0503020204020204" charset="-122"/>
              </a:rPr>
              <a:t>Ⅱ</a:t>
            </a:r>
            <a:r>
              <a:rPr lang="zh-CN" altLang="en-US" dirty="0">
                <a:latin typeface="微软雅黑" panose="020B0503020204020204" charset="-122"/>
                <a:ea typeface="微软雅黑" panose="020B0503020204020204" charset="-122"/>
              </a:rPr>
              <a:t>度烧伤创面防止感染</a:t>
            </a:r>
            <a:endParaRPr lang="zh-CN" altLang="en-US"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zh-CN" altLang="en-US" dirty="0">
                <a:latin typeface="微软雅黑" panose="020B0503020204020204" charset="-122"/>
                <a:ea typeface="微软雅黑" panose="020B0503020204020204" charset="-122"/>
              </a:rPr>
              <a:t>深</a:t>
            </a:r>
            <a:r>
              <a:rPr lang="en-US" altLang="zh-CN" dirty="0">
                <a:latin typeface="微软雅黑" panose="020B0503020204020204" charset="-122"/>
                <a:ea typeface="微软雅黑" panose="020B0503020204020204" charset="-122"/>
              </a:rPr>
              <a:t>Ⅱ</a:t>
            </a:r>
            <a:r>
              <a:rPr lang="zh-CN" altLang="en-US" dirty="0">
                <a:latin typeface="微软雅黑" panose="020B0503020204020204" charset="-122"/>
                <a:ea typeface="微软雅黑" panose="020B0503020204020204" charset="-122"/>
              </a:rPr>
              <a:t>度烧伤创面保护残留上皮以减少瘢痕</a:t>
            </a:r>
            <a:endParaRPr lang="zh-CN" altLang="en-US" dirty="0">
              <a:latin typeface="微软雅黑" panose="020B0503020204020204" charset="-122"/>
              <a:ea typeface="微软雅黑" panose="020B0503020204020204" charset="-122"/>
            </a:endParaRPr>
          </a:p>
          <a:p>
            <a:pPr>
              <a:lnSpc>
                <a:spcPct val="150000"/>
              </a:lnSpc>
              <a:buClr>
                <a:srgbClr val="5B9BD5"/>
              </a:buClr>
              <a:buFont typeface="Wingdings" panose="05000000000000000000" charset="0"/>
              <a:buChar char="u"/>
            </a:pPr>
            <a:r>
              <a:rPr lang="en-US" altLang="zh-CN" dirty="0">
                <a:latin typeface="微软雅黑" panose="020B0503020204020204" charset="-122"/>
                <a:ea typeface="微软雅黑" panose="020B0503020204020204" charset="-122"/>
              </a:rPr>
              <a:t>Ⅲ</a:t>
            </a:r>
            <a:r>
              <a:rPr lang="zh-CN" altLang="en-US" dirty="0">
                <a:latin typeface="微软雅黑" panose="020B0503020204020204" charset="-122"/>
                <a:ea typeface="微软雅黑" panose="020B0503020204020204" charset="-122"/>
              </a:rPr>
              <a:t>度烧伤创面防止感染，有计划切痂</a:t>
            </a:r>
            <a:endParaRPr lang="zh-CN" altLang="en-US" dirty="0">
              <a:latin typeface="微软雅黑" panose="020B0503020204020204" charset="-122"/>
              <a:ea typeface="微软雅黑" panose="020B0503020204020204" charset="-122"/>
            </a:endParaRPr>
          </a:p>
        </p:txBody>
      </p:sp>
      <p:sp>
        <p:nvSpPr>
          <p:cNvPr id="104451"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Rectangle 3"/>
          <p:cNvSpPr>
            <a:spLocks noGrp="1" noRot="1"/>
          </p:cNvSpPr>
          <p:nvPr>
            <p:ph type="body" idx="4294967295"/>
          </p:nvPr>
        </p:nvSpPr>
        <p:spPr>
          <a:xfrm>
            <a:off x="687388" y="1219200"/>
            <a:ext cx="10688638" cy="4419600"/>
          </a:xfrm>
        </p:spPr>
        <p:txBody>
          <a:bodyPr wrap="square" lIns="91440" tIns="45720" rIns="91440" bIns="45720" anchor="t"/>
          <a:lstStyle/>
          <a:p>
            <a:pPr marL="0" marR="0" indent="0" algn="just" defTabSz="914400" rtl="0" eaLnBrk="1" fontAlgn="auto" latinLnBrk="0" hangingPunct="1">
              <a:lnSpc>
                <a:spcPts val="5000"/>
              </a:lnSpc>
              <a:spcBef>
                <a:spcPts val="1000"/>
              </a:spcBef>
              <a:spcAft>
                <a:spcPct val="0"/>
              </a:spcAft>
              <a:buClrTx/>
              <a:buSzTx/>
              <a:buFont typeface="Arial" panose="020B0604020202020204" pitchFamily="34" charset="0"/>
              <a:buNone/>
            </a:pPr>
            <a:r>
              <a:rPr kumimoji="0" lang="en-US" altLang="zh-CN" sz="2800" b="1" i="0" u="none" strike="noStrike" kern="1200" cap="none" spc="0" normalizeH="0" baseline="0" noProof="1">
                <a:solidFill>
                  <a:schemeClr val="tx1"/>
                </a:solidFill>
                <a:latin typeface="宋体" panose="02010600030101010101" pitchFamily="2" charset="-122"/>
                <a:ea typeface="黑体" panose="02010609060101010101" charset="-122"/>
                <a:cs typeface="黑体" panose="02010609060101010101" charset="-122"/>
              </a:rPr>
              <a:t>●</a:t>
            </a:r>
            <a:r>
              <a:rPr kumimoji="0" lang="zh-CN" altLang="en-US" sz="2800" b="1" i="0" u="none" strike="noStrike" kern="1200" cap="none" spc="0" normalizeH="0" baseline="0" noProof="1" dirty="0">
                <a:solidFill>
                  <a:srgbClr val="336600"/>
                </a:solidFill>
                <a:latin typeface="宋体" panose="02010600030101010101" pitchFamily="2" charset="-122"/>
                <a:ea typeface="黑体" panose="02010609060101010101" charset="-122"/>
                <a:cs typeface="黑体" panose="02010609060101010101" charset="-122"/>
              </a:rPr>
              <a:t>初期创面处理</a:t>
            </a:r>
            <a:r>
              <a:rPr kumimoji="0" lang="en-US" altLang="zh-CN" sz="2800" b="1" i="0" u="none" strike="noStrike" kern="1200" cap="none" spc="0" normalizeH="0" baseline="0" noProof="1">
                <a:solidFill>
                  <a:srgbClr val="336600"/>
                </a:solidFill>
                <a:latin typeface="宋体" panose="02010600030101010101" pitchFamily="2" charset="-122"/>
                <a:ea typeface="黑体" panose="02010609060101010101" charset="-122"/>
                <a:cs typeface="黑体" panose="02010609060101010101" charset="-122"/>
                <a:sym typeface="Wingdings" panose="05000000000000000000" pitchFamily="2" charset="2"/>
              </a:rPr>
              <a:t>:</a:t>
            </a:r>
            <a:r>
              <a:rPr kumimoji="0" lang="en-US" altLang="zh-CN" sz="2800" b="1" i="0" u="none" strike="noStrike" kern="1200" cap="none" spc="0" normalizeH="0" baseline="0" noProof="1" dirty="0">
                <a:solidFill>
                  <a:schemeClr val="tx1"/>
                </a:solidFill>
                <a:effectLst>
                  <a:outerShdw blurRad="38100" dist="38100" dir="2700000">
                    <a:srgbClr val="C0C0C0"/>
                  </a:outerShdw>
                </a:effectLst>
                <a:latin typeface="宋体" panose="02010600030101010101" pitchFamily="2" charset="-122"/>
                <a:ea typeface="黑体" panose="02010609060101010101" charset="-122"/>
                <a:cs typeface="黑体" panose="02010609060101010101" charset="-122"/>
                <a:sym typeface="Wingdings" panose="05000000000000000000" pitchFamily="2" charset="2"/>
              </a:rPr>
              <a:t>(</a:t>
            </a:r>
            <a:r>
              <a:rPr kumimoji="0" lang="zh-CN" altLang="en-US" sz="2800" b="1" i="0" u="none" strike="noStrike" kern="1200" cap="none" spc="0" normalizeH="0" baseline="0" noProof="1" dirty="0">
                <a:solidFill>
                  <a:schemeClr val="tx1"/>
                </a:solidFill>
                <a:effectLst>
                  <a:outerShdw blurRad="38100" dist="38100" dir="2700000">
                    <a:srgbClr val="C0C0C0"/>
                  </a:outerShdw>
                </a:effectLst>
                <a:latin typeface="宋体" panose="02010600030101010101" pitchFamily="2" charset="-122"/>
                <a:ea typeface="黑体" panose="02010609060101010101" charset="-122"/>
                <a:cs typeface="黑体" panose="02010609060101010101" charset="-122"/>
                <a:sym typeface="Wingdings" panose="05000000000000000000" pitchFamily="2" charset="2"/>
              </a:rPr>
              <a:t>烧伤清创术</a:t>
            </a:r>
            <a:r>
              <a:rPr kumimoji="0" lang="en-US" altLang="zh-CN" sz="2800" b="1" i="0" u="none" strike="noStrike" kern="1200" cap="none" spc="0" normalizeH="0" baseline="0" noProof="1">
                <a:solidFill>
                  <a:schemeClr val="tx1"/>
                </a:solidFill>
                <a:effectLst>
                  <a:outerShdw blurRad="38100" dist="38100" dir="2700000">
                    <a:srgbClr val="C0C0C0"/>
                  </a:outerShdw>
                </a:effectLst>
                <a:latin typeface="宋体" panose="02010600030101010101" pitchFamily="2" charset="-122"/>
                <a:ea typeface="黑体" panose="02010609060101010101" charset="-122"/>
                <a:cs typeface="黑体" panose="02010609060101010101" charset="-122"/>
                <a:sym typeface="Wingdings" panose="05000000000000000000" pitchFamily="2" charset="2"/>
              </a:rPr>
              <a:t>)</a:t>
            </a:r>
            <a:endParaRPr kumimoji="0" lang="en-US" altLang="zh-CN" sz="2800" b="1" i="0" u="none" strike="noStrike" kern="1200" cap="none" spc="0" normalizeH="0" baseline="0" noProof="1">
              <a:solidFill>
                <a:schemeClr val="tx1"/>
              </a:solidFill>
              <a:effectLst>
                <a:outerShdw blurRad="38100" dist="38100" dir="2700000">
                  <a:srgbClr val="C0C0C0"/>
                </a:outerShdw>
              </a:effectLst>
              <a:latin typeface="宋体" panose="02010600030101010101" pitchFamily="2" charset="-122"/>
              <a:ea typeface="黑体" panose="02010609060101010101" charset="-122"/>
              <a:cs typeface="黑体" panose="02010609060101010101" charset="-122"/>
            </a:endParaRPr>
          </a:p>
          <a:p>
            <a:pPr marL="228600" marR="0" indent="-228600" algn="just" defTabSz="914400" rtl="0" eaLnBrk="1" fontAlgn="auto" latinLnBrk="0" hangingPunct="1">
              <a:lnSpc>
                <a:spcPts val="5000"/>
              </a:lnSpc>
              <a:spcBef>
                <a:spcPts val="1000"/>
              </a:spcBef>
              <a:spcAft>
                <a:spcPct val="0"/>
              </a:spcAft>
              <a:buClrTx/>
              <a:buSzTx/>
              <a:buFont typeface="Arial" panose="020B0604020202020204" pitchFamily="34" charset="0"/>
              <a:buNone/>
            </a:pPr>
            <a:r>
              <a:rPr kumimoji="0" lang="en-US" altLang="zh-CN" sz="2800" b="1" i="0" u="none" strike="noStrike" kern="1200" cap="none" spc="0" normalizeH="0" baseline="0" noProof="1">
                <a:solidFill>
                  <a:schemeClr val="tx1"/>
                </a:solidFill>
                <a:latin typeface="宋体" panose="02010600030101010101" pitchFamily="2" charset="-122"/>
                <a:ea typeface="黑体" panose="02010609060101010101" charset="-122"/>
                <a:cs typeface="黑体" panose="02010609060101010101" charset="-122"/>
              </a:rPr>
              <a:t>  </a:t>
            </a:r>
            <a:r>
              <a:rPr kumimoji="0" lang="en-US" altLang="zh-CN"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Ⅰ</a:t>
            </a: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度红斑</a:t>
            </a:r>
            <a:r>
              <a:rPr kumimoji="0" lang="en-US" altLang="zh-CN"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a:t>
            </a: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灭菌盐水反复冲洗</a:t>
            </a:r>
            <a:endPar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endParaRPr>
          </a:p>
          <a:p>
            <a:pPr marL="228600" marR="0" indent="-228600" algn="just" defTabSz="914400" rtl="0" eaLnBrk="1" fontAlgn="auto" latinLnBrk="0" hangingPunct="1">
              <a:lnSpc>
                <a:spcPts val="5000"/>
              </a:lnSpc>
              <a:spcBef>
                <a:spcPts val="1000"/>
              </a:spcBef>
              <a:spcAft>
                <a:spcPct val="0"/>
              </a:spcAft>
              <a:buClrTx/>
              <a:buSzTx/>
              <a:buFont typeface="Arial" panose="020B0604020202020204" pitchFamily="34" charset="0"/>
              <a:buNone/>
            </a:pP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　</a:t>
            </a:r>
            <a:r>
              <a:rPr kumimoji="0" lang="en-US" altLang="zh-CN"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Ⅱ</a:t>
            </a: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度水泡未破</a:t>
            </a:r>
            <a:r>
              <a:rPr kumimoji="0" lang="en-US" altLang="zh-CN"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a:t>
            </a: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小疱不必处理</a:t>
            </a:r>
            <a:endPar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endParaRPr>
          </a:p>
          <a:p>
            <a:pPr marL="228600" marR="0" indent="-228600" algn="just" defTabSz="914400" rtl="0" eaLnBrk="1" fontAlgn="auto" latinLnBrk="0" hangingPunct="1">
              <a:lnSpc>
                <a:spcPts val="5000"/>
              </a:lnSpc>
              <a:spcBef>
                <a:spcPts val="1000"/>
              </a:spcBef>
              <a:spcAft>
                <a:spcPct val="0"/>
              </a:spcAft>
              <a:buClrTx/>
              <a:buSzTx/>
              <a:buFont typeface="Arial" panose="020B0604020202020204" pitchFamily="34" charset="0"/>
              <a:buNone/>
            </a:pP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                大疱穿刺抽液</a:t>
            </a:r>
            <a:endPar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endParaRPr>
          </a:p>
          <a:p>
            <a:pPr marL="228600" marR="0" indent="-228600" algn="just" defTabSz="914400" rtl="0" eaLnBrk="1" fontAlgn="auto" latinLnBrk="0" hangingPunct="1">
              <a:lnSpc>
                <a:spcPts val="5000"/>
              </a:lnSpc>
              <a:spcBef>
                <a:spcPts val="1000"/>
              </a:spcBef>
              <a:spcAft>
                <a:spcPct val="0"/>
              </a:spcAft>
              <a:buClrTx/>
              <a:buSzTx/>
              <a:buFont typeface="Arial" panose="020B0604020202020204" pitchFamily="34" charset="0"/>
              <a:buNone/>
            </a:pP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                破疱剪除疱皮</a:t>
            </a:r>
            <a:endPar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endParaRPr>
          </a:p>
          <a:p>
            <a:pPr marL="228600" marR="0" indent="-228600" algn="just" defTabSz="914400" rtl="0" eaLnBrk="1" fontAlgn="auto" latinLnBrk="0" hangingPunct="1">
              <a:lnSpc>
                <a:spcPts val="5000"/>
              </a:lnSpc>
              <a:spcBef>
                <a:spcPts val="1000"/>
              </a:spcBef>
              <a:spcAft>
                <a:spcPct val="0"/>
              </a:spcAft>
              <a:buClrTx/>
              <a:buSzTx/>
              <a:buFont typeface="Arial" panose="020B0604020202020204" pitchFamily="34" charset="0"/>
              <a:buNone/>
            </a:pP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  </a:t>
            </a:r>
            <a:r>
              <a:rPr kumimoji="0" lang="en-US" altLang="zh-CN"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Ⅲ</a:t>
            </a: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度焦痂</a:t>
            </a:r>
            <a:r>
              <a:rPr kumimoji="0" lang="en-US" altLang="zh-CN"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a:t>
            </a:r>
            <a:r>
              <a:rPr kumimoji="0" lang="zh-CN" altLang="en-US" sz="2800" b="1" i="0" u="none" strike="noStrike" kern="1200" cap="none" spc="0" normalizeH="0" baseline="0" noProof="1" dirty="0">
                <a:solidFill>
                  <a:schemeClr val="accent1"/>
                </a:solidFill>
                <a:latin typeface="宋体" panose="02010600030101010101" pitchFamily="2" charset="-122"/>
                <a:ea typeface="黑体" panose="02010609060101010101" charset="-122"/>
                <a:cs typeface="黑体" panose="02010609060101010101" charset="-122"/>
              </a:rPr>
              <a:t>先涂碘伏、分期切痂植皮</a:t>
            </a:r>
            <a:r>
              <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rPr>
              <a:t> </a:t>
            </a:r>
            <a:endParaRPr kumimoji="0" lang="zh-CN" altLang="en-US" sz="2800" b="1" i="0" u="none" strike="noStrike" kern="1200" cap="none" spc="0" normalizeH="0" baseline="0" noProof="1" dirty="0">
              <a:solidFill>
                <a:schemeClr val="tx1"/>
              </a:solidFill>
              <a:latin typeface="宋体" panose="02010600030101010101" pitchFamily="2" charset="-122"/>
              <a:ea typeface="黑体" panose="02010609060101010101" charset="-122"/>
              <a:cs typeface="黑体" panose="02010609060101010101" charset="-122"/>
            </a:endParaRPr>
          </a:p>
        </p:txBody>
      </p:sp>
      <p:sp>
        <p:nvSpPr>
          <p:cNvPr id="105474" name="矩形 121863"/>
          <p:cNvSpPr>
            <a:spLocks noRot="1"/>
          </p:cNvSpPr>
          <p:nvPr/>
        </p:nvSpPr>
        <p:spPr>
          <a:xfrm>
            <a:off x="3984625" y="19050"/>
            <a:ext cx="3971925" cy="774700"/>
          </a:xfrm>
          <a:prstGeom prst="rect">
            <a:avLst/>
          </a:prstGeom>
          <a:noFill/>
          <a:ln w="9525">
            <a:noFill/>
          </a:ln>
        </p:spPr>
        <p:txBody>
          <a:bodyPr anchor="ctr" anchorCtr="0"/>
          <a:p>
            <a:pPr algn="ctr"/>
            <a:r>
              <a:rPr lang="zh-CN" altLang="en-US" sz="4400" dirty="0">
                <a:solidFill>
                  <a:schemeClr val="bg1"/>
                </a:solidFill>
                <a:latin typeface="黑体" panose="02010609060101010101" charset="-122"/>
                <a:ea typeface="黑体" panose="02010609060101010101" charset="-122"/>
              </a:rPr>
              <a:t>六、治疗要点</a:t>
            </a:r>
            <a:endParaRPr lang="zh-CN" altLang="en-US" sz="4400" dirty="0">
              <a:solidFill>
                <a:schemeClr val="bg1"/>
              </a:solidFill>
              <a:latin typeface="黑体" panose="02010609060101010101" charset="-122"/>
              <a:ea typeface="黑体" panose="02010609060101010101" charset="-122"/>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73079" name="内容占位符 173078"/>
          <p:cNvGraphicFramePr>
            <a:graphicFrameLocks noGrp="1"/>
          </p:cNvGraphicFramePr>
          <p:nvPr>
            <p:ph idx="4294967295"/>
          </p:nvPr>
        </p:nvGraphicFramePr>
        <p:xfrm>
          <a:off x="1420813" y="1196975"/>
          <a:ext cx="8596313" cy="5418138"/>
        </p:xfrm>
        <a:graphic>
          <a:graphicData uri="http://schemas.openxmlformats.org/drawingml/2006/table">
            <a:tbl>
              <a:tblPr/>
              <a:tblGrid>
                <a:gridCol w="1286510"/>
                <a:gridCol w="3521710"/>
                <a:gridCol w="3788410"/>
              </a:tblGrid>
              <a:tr h="59372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sz="2400" b="1" dirty="0">
                          <a:solidFill>
                            <a:srgbClr val="B37700"/>
                          </a:solidFill>
                          <a:latin typeface="黑体" panose="02010609060101010101" charset="-122"/>
                          <a:ea typeface="黑体" panose="02010609060101010101" charset="-122"/>
                        </a:rPr>
                        <a:t>名称</a:t>
                      </a:r>
                      <a:endParaRPr lang="zh-CN" altLang="en-US" sz="2400" b="1" dirty="0">
                        <a:solidFill>
                          <a:srgbClr val="B37700"/>
                        </a:solidFill>
                        <a:latin typeface="黑体" panose="02010609060101010101" charset="-122"/>
                        <a:ea typeface="黑体" panose="02010609060101010101" charset="-122"/>
                      </a:endParaRPr>
                    </a:p>
                  </a:txBody>
                  <a:tcPr anchor="ctr">
                    <a:lnL>
                      <a:noFill/>
                    </a:lnL>
                    <a:lnR>
                      <a:noFill/>
                    </a:lnR>
                    <a:lnT w="12700" cap="flat" cmpd="sng">
                      <a:solidFill>
                        <a:schemeClr val="accent2"/>
                      </a:solidFill>
                      <a:prstDash val="solid"/>
                      <a:headEnd type="none" w="med" len="med"/>
                      <a:tailEnd type="none" w="med" len="med"/>
                    </a:lnT>
                    <a:lnB w="127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sz="2400" b="1" dirty="0">
                          <a:solidFill>
                            <a:srgbClr val="B37700"/>
                          </a:solidFill>
                          <a:latin typeface="黑体" panose="02010609060101010101" charset="-122"/>
                          <a:ea typeface="黑体" panose="02010609060101010101" charset="-122"/>
                        </a:rPr>
                        <a:t>适  应  证</a:t>
                      </a:r>
                      <a:endParaRPr lang="zh-CN" altLang="en-US" sz="2400" b="1" dirty="0">
                        <a:solidFill>
                          <a:srgbClr val="B37700"/>
                        </a:solidFill>
                        <a:latin typeface="黑体" panose="02010609060101010101" charset="-122"/>
                        <a:ea typeface="黑体" panose="02010609060101010101" charset="-122"/>
                      </a:endParaRPr>
                    </a:p>
                  </a:txBody>
                  <a:tcPr anchor="ctr">
                    <a:lnL>
                      <a:noFill/>
                    </a:lnL>
                    <a:lnR>
                      <a:noFill/>
                    </a:lnR>
                    <a:lnT w="12700" cap="flat" cmpd="sng">
                      <a:solidFill>
                        <a:schemeClr val="accent2"/>
                      </a:solidFill>
                      <a:prstDash val="solid"/>
                      <a:headEnd type="none" w="med" len="med"/>
                      <a:tailEnd type="none" w="med" len="med"/>
                    </a:lnT>
                    <a:lnB w="127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sz="2400" b="1" dirty="0">
                          <a:solidFill>
                            <a:srgbClr val="B37700"/>
                          </a:solidFill>
                          <a:latin typeface="黑体" panose="02010609060101010101" charset="-122"/>
                          <a:ea typeface="黑体" panose="02010609060101010101" charset="-122"/>
                        </a:rPr>
                        <a:t>方   法</a:t>
                      </a:r>
                      <a:endParaRPr lang="zh-CN" altLang="en-US" sz="2400" b="1" dirty="0">
                        <a:solidFill>
                          <a:srgbClr val="B37700"/>
                        </a:solidFill>
                        <a:latin typeface="黑体" panose="02010609060101010101" charset="-122"/>
                        <a:ea typeface="黑体" panose="02010609060101010101" charset="-122"/>
                      </a:endParaRPr>
                    </a:p>
                  </a:txBody>
                  <a:tcPr anchor="ctr">
                    <a:lnL>
                      <a:noFill/>
                    </a:lnL>
                    <a:lnR>
                      <a:noFill/>
                    </a:lnR>
                    <a:lnT w="12700" cap="flat" cmpd="sng">
                      <a:solidFill>
                        <a:schemeClr val="accent2"/>
                      </a:solidFill>
                      <a:prstDash val="solid"/>
                      <a:headEnd type="none" w="med" len="med"/>
                      <a:tailEnd type="none" w="med" len="med"/>
                    </a:lnT>
                    <a:lnB w="12700" cap="flat" cmpd="sng">
                      <a:solidFill>
                        <a:schemeClr val="accent2"/>
                      </a:solidFill>
                      <a:prstDash val="solid"/>
                      <a:headEnd type="none" w="med" len="med"/>
                      <a:tailEnd type="none" w="med" len="med"/>
                    </a:lnB>
                    <a:lnTlToBr>
                      <a:noFill/>
                    </a:lnTlToBr>
                    <a:lnBlToTr>
                      <a:noFill/>
                    </a:lnBlToTr>
                    <a:noFill/>
                  </a:tcPr>
                </a:tc>
              </a:tr>
              <a:tr h="1249363">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b="1" dirty="0">
                          <a:latin typeface="仿宋" panose="02010609060101010101" charset="-122"/>
                          <a:ea typeface="仿宋" panose="02010609060101010101" charset="-122"/>
                        </a:rPr>
                        <a:t>包 扎</a:t>
                      </a:r>
                      <a:endParaRPr lang="zh-CN" altLang="en-US" b="1" dirty="0">
                        <a:latin typeface="仿宋" panose="02010609060101010101" charset="-122"/>
                        <a:ea typeface="仿宋" panose="02010609060101010101" charset="-122"/>
                      </a:endParaRPr>
                    </a:p>
                  </a:txBody>
                  <a:tcPr anchor="ctr">
                    <a:lnL>
                      <a:noFill/>
                    </a:lnL>
                    <a:lnR>
                      <a:noFill/>
                    </a:lnR>
                    <a:lnT w="12700" cap="flat" cmpd="sng">
                      <a:solidFill>
                        <a:schemeClr val="accent2"/>
                      </a:solidFill>
                      <a:prstDash val="solid"/>
                      <a:headEnd type="none" w="med" len="med"/>
                      <a:tailEnd type="none" w="med" len="med"/>
                    </a:lnT>
                    <a:lnB>
                      <a:noFill/>
                    </a:lnB>
                    <a:lnTlToBr>
                      <a:noFill/>
                    </a:lnTlToBr>
                    <a:lnBlToTr>
                      <a:noFill/>
                    </a:lnBlToTr>
                    <a:solidFill>
                      <a:schemeClr val="accent2">
                        <a:alpha val="2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endParaRPr lang="en-US" altLang="zh-CN" sz="2400" b="1" dirty="0">
                        <a:latin typeface="仿宋" panose="02010609060101010101" charset="-122"/>
                        <a:ea typeface="仿宋" panose="02010609060101010101" charset="-122"/>
                      </a:endParaRPr>
                    </a:p>
                    <a:p>
                      <a:pPr marL="0" lvl="0" indent="0">
                        <a:spcBef>
                          <a:spcPct val="0"/>
                        </a:spcBef>
                        <a:buClrTx/>
                        <a:buNone/>
                      </a:pPr>
                      <a:r>
                        <a:rPr lang="zh-CN" altLang="en-US" sz="2400" b="1" dirty="0">
                          <a:latin typeface="仿宋" panose="02010609060101010101" charset="-122"/>
                          <a:ea typeface="仿宋" panose="02010609060101010101" charset="-122"/>
                        </a:rPr>
                        <a:t>四肢躯干烧伤、无条件暴露、小儿患者、躁动者</a:t>
                      </a:r>
                      <a:endParaRPr lang="zh-CN" altLang="en-US" sz="2400" b="1" dirty="0">
                        <a:latin typeface="仿宋" panose="02010609060101010101" charset="-122"/>
                        <a:ea typeface="仿宋" panose="02010609060101010101" charset="-122"/>
                      </a:endParaRPr>
                    </a:p>
                  </a:txBody>
                  <a:tcPr anchor="ctr">
                    <a:lnL>
                      <a:noFill/>
                    </a:lnL>
                    <a:lnR>
                      <a:noFill/>
                    </a:lnR>
                    <a:lnT w="12700" cap="flat" cmpd="sng">
                      <a:solidFill>
                        <a:schemeClr val="accent2"/>
                      </a:solidFill>
                      <a:prstDash val="solid"/>
                      <a:headEnd type="none" w="med" len="med"/>
                      <a:tailEnd type="none" w="med" len="med"/>
                    </a:lnT>
                    <a:lnB>
                      <a:noFill/>
                    </a:lnB>
                    <a:lnTlToBr>
                      <a:noFill/>
                    </a:lnTlToBr>
                    <a:lnBlToTr>
                      <a:noFill/>
                    </a:lnBlToTr>
                    <a:solidFill>
                      <a:schemeClr val="accent2">
                        <a:alpha val="2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endParaRPr lang="en-US" altLang="zh-CN" sz="2400" b="1" dirty="0">
                        <a:latin typeface="仿宋" panose="02010609060101010101" charset="-122"/>
                        <a:ea typeface="仿宋" panose="02010609060101010101" charset="-122"/>
                      </a:endParaRPr>
                    </a:p>
                    <a:p>
                      <a:pPr marL="0" lvl="0" indent="0">
                        <a:spcBef>
                          <a:spcPct val="0"/>
                        </a:spcBef>
                        <a:buClrTx/>
                        <a:buNone/>
                      </a:pPr>
                      <a:r>
                        <a:rPr lang="zh-CN" altLang="en-US" sz="2400" b="1" dirty="0">
                          <a:latin typeface="仿宋" panose="02010609060101010101" charset="-122"/>
                          <a:ea typeface="仿宋" panose="02010609060101010101" charset="-122"/>
                        </a:rPr>
                        <a:t>内放置油沙布、覆盖</a:t>
                      </a:r>
                      <a:r>
                        <a:rPr lang="en-US" altLang="zh-CN" sz="2400" b="1" dirty="0">
                          <a:latin typeface="仿宋" panose="02010609060101010101" charset="-122"/>
                          <a:ea typeface="仿宋" panose="02010609060101010101" charset="-122"/>
                        </a:rPr>
                        <a:t>2-3 cm</a:t>
                      </a:r>
                      <a:r>
                        <a:rPr lang="zh-CN" altLang="en-US" sz="2400" b="1" dirty="0">
                          <a:latin typeface="仿宋" panose="02010609060101010101" charset="-122"/>
                          <a:ea typeface="仿宋" panose="02010609060101010101" charset="-122"/>
                        </a:rPr>
                        <a:t>厚敷料并加压包扎</a:t>
                      </a:r>
                      <a:endParaRPr lang="zh-CN" altLang="en-US" sz="2400" b="1" dirty="0">
                        <a:latin typeface="仿宋" panose="02010609060101010101" charset="-122"/>
                        <a:ea typeface="仿宋" panose="02010609060101010101" charset="-122"/>
                      </a:endParaRPr>
                    </a:p>
                  </a:txBody>
                  <a:tcPr anchor="ctr">
                    <a:lnL>
                      <a:noFill/>
                    </a:lnL>
                    <a:lnR>
                      <a:noFill/>
                    </a:lnR>
                    <a:lnT w="12700" cap="flat" cmpd="sng">
                      <a:solidFill>
                        <a:schemeClr val="accent2"/>
                      </a:solidFill>
                      <a:prstDash val="solid"/>
                      <a:headEnd type="none" w="med" len="med"/>
                      <a:tailEnd type="none" w="med" len="med"/>
                    </a:lnT>
                    <a:lnB>
                      <a:noFill/>
                    </a:lnB>
                    <a:lnTlToBr>
                      <a:noFill/>
                    </a:lnTlToBr>
                    <a:lnBlToTr>
                      <a:noFill/>
                    </a:lnBlToTr>
                    <a:solidFill>
                      <a:schemeClr val="accent2">
                        <a:alpha val="20000"/>
                      </a:schemeClr>
                    </a:solidFill>
                  </a:tcPr>
                </a:tc>
              </a:tr>
              <a:tr h="163512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b="1" dirty="0">
                          <a:latin typeface="仿宋" panose="02010609060101010101" charset="-122"/>
                          <a:ea typeface="仿宋" panose="02010609060101010101" charset="-122"/>
                        </a:rPr>
                        <a:t>暴 露</a:t>
                      </a:r>
                      <a:endParaRPr lang="zh-CN" altLang="en-US" b="1" dirty="0">
                        <a:latin typeface="仿宋" panose="02010609060101010101" charset="-122"/>
                        <a:ea typeface="仿宋" panose="02010609060101010101" charset="-122"/>
                      </a:endParaRPr>
                    </a:p>
                  </a:txBody>
                  <a:tcPr anchor="ctr">
                    <a:lnL>
                      <a:noFill/>
                    </a:lnL>
                    <a:lnR>
                      <a:noFill/>
                    </a:lnR>
                    <a:lnT>
                      <a:noFill/>
                    </a:lnT>
                    <a:lnB>
                      <a:noFill/>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endParaRPr lang="en-US" altLang="zh-CN" sz="2400" b="1" dirty="0">
                        <a:latin typeface="仿宋" panose="02010609060101010101" charset="-122"/>
                        <a:ea typeface="仿宋" panose="02010609060101010101" charset="-122"/>
                      </a:endParaRPr>
                    </a:p>
                    <a:p>
                      <a:pPr marL="0" lvl="0" indent="0">
                        <a:spcBef>
                          <a:spcPct val="0"/>
                        </a:spcBef>
                        <a:buClrTx/>
                        <a:buNone/>
                      </a:pPr>
                      <a:r>
                        <a:rPr lang="zh-CN" altLang="en-US" sz="2400" b="1" dirty="0">
                          <a:latin typeface="仿宋" panose="02010609060101010101" charset="-122"/>
                          <a:ea typeface="仿宋" panose="02010609060101010101" charset="-122"/>
                        </a:rPr>
                        <a:t>适于大面积烧伤、面部、会阴、颈部烧伤及创面需喷药者</a:t>
                      </a:r>
                      <a:endParaRPr lang="zh-CN" altLang="en-US" sz="2400" b="1" dirty="0">
                        <a:latin typeface="仿宋" panose="02010609060101010101" charset="-122"/>
                        <a:ea typeface="仿宋" panose="02010609060101010101" charset="-122"/>
                      </a:endParaRPr>
                    </a:p>
                  </a:txBody>
                  <a:tcPr anchor="ctr">
                    <a:lnL>
                      <a:noFill/>
                    </a:lnL>
                    <a:lnR>
                      <a:noFill/>
                    </a:lnR>
                    <a:lnT>
                      <a:noFill/>
                    </a:lnT>
                    <a:lnB>
                      <a:noFill/>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endParaRPr lang="en-US" altLang="zh-CN" sz="2400" b="1" dirty="0">
                        <a:latin typeface="仿宋" panose="02010609060101010101" charset="-122"/>
                        <a:ea typeface="仿宋" panose="02010609060101010101" charset="-122"/>
                      </a:endParaRPr>
                    </a:p>
                    <a:p>
                      <a:pPr marL="0" lvl="0" indent="0">
                        <a:spcBef>
                          <a:spcPct val="0"/>
                        </a:spcBef>
                        <a:buClrTx/>
                        <a:buNone/>
                      </a:pPr>
                      <a:r>
                        <a:rPr lang="zh-CN" altLang="en-US" sz="2400" b="1" dirty="0">
                          <a:latin typeface="仿宋" panose="02010609060101010101" charset="-122"/>
                          <a:ea typeface="仿宋" panose="02010609060101010101" charset="-122"/>
                        </a:rPr>
                        <a:t>置于无菌烧伤病房或普通病房加盖纱（便于观察节省敷料）</a:t>
                      </a:r>
                      <a:endParaRPr lang="zh-CN" altLang="en-US" sz="2400" b="1" dirty="0">
                        <a:latin typeface="仿宋" panose="02010609060101010101" charset="-122"/>
                        <a:ea typeface="仿宋" panose="02010609060101010101" charset="-122"/>
                      </a:endParaRPr>
                    </a:p>
                  </a:txBody>
                  <a:tcPr anchor="ctr">
                    <a:lnL>
                      <a:noFill/>
                    </a:lnL>
                    <a:lnR>
                      <a:noFill/>
                    </a:lnR>
                    <a:lnT>
                      <a:noFill/>
                    </a:lnT>
                    <a:lnB>
                      <a:noFill/>
                    </a:lnB>
                    <a:lnTlToBr>
                      <a:noFill/>
                    </a:lnTlToBr>
                    <a:lnBlToTr>
                      <a:noFill/>
                    </a:lnBlToTr>
                    <a:noFill/>
                  </a:tcPr>
                </a:tc>
              </a:tr>
              <a:tr h="163512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b="1" dirty="0">
                          <a:latin typeface="仿宋" panose="02010609060101010101" charset="-122"/>
                          <a:ea typeface="仿宋" panose="02010609060101010101" charset="-122"/>
                        </a:rPr>
                        <a:t>半暴露</a:t>
                      </a:r>
                      <a:endParaRPr lang="zh-CN" altLang="en-US" b="1" dirty="0">
                        <a:latin typeface="仿宋" panose="02010609060101010101" charset="-122"/>
                        <a:ea typeface="仿宋" panose="02010609060101010101" charset="-122"/>
                      </a:endParaRPr>
                    </a:p>
                  </a:txBody>
                  <a:tcPr anchor="ctr">
                    <a:lnL>
                      <a:noFill/>
                    </a:lnL>
                    <a:lnR>
                      <a:noFill/>
                    </a:lnR>
                    <a:lnT>
                      <a:noFill/>
                    </a:lnT>
                    <a:lnB w="12700" cap="flat" cmpd="sng">
                      <a:solidFill>
                        <a:schemeClr val="accent2"/>
                      </a:solidFill>
                      <a:prstDash val="solid"/>
                      <a:headEnd type="none" w="med" len="med"/>
                      <a:tailEnd type="none" w="med" len="med"/>
                    </a:lnB>
                    <a:lnTlToBr>
                      <a:noFill/>
                    </a:lnTlToBr>
                    <a:lnBlToTr>
                      <a:noFill/>
                    </a:lnBlToTr>
                    <a:solidFill>
                      <a:schemeClr val="accent2">
                        <a:alpha val="2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r>
                        <a:rPr lang="zh-CN" altLang="en-US" sz="2400" b="1" dirty="0">
                          <a:latin typeface="仿宋" panose="02010609060101010101" charset="-122"/>
                          <a:ea typeface="仿宋" panose="02010609060101010101" charset="-122"/>
                        </a:rPr>
                        <a:t>适于感染创面</a:t>
                      </a:r>
                      <a:endParaRPr lang="zh-CN" altLang="en-US" sz="2400" b="1" dirty="0">
                        <a:latin typeface="仿宋" panose="02010609060101010101" charset="-122"/>
                        <a:ea typeface="仿宋" panose="02010609060101010101" charset="-122"/>
                      </a:endParaRPr>
                    </a:p>
                  </a:txBody>
                  <a:tcPr anchor="ctr">
                    <a:lnL>
                      <a:noFill/>
                    </a:lnL>
                    <a:lnR>
                      <a:noFill/>
                    </a:lnR>
                    <a:lnT>
                      <a:noFill/>
                    </a:lnT>
                    <a:lnB w="12700" cap="flat" cmpd="sng">
                      <a:solidFill>
                        <a:schemeClr val="accent2"/>
                      </a:solidFill>
                      <a:prstDash val="solid"/>
                      <a:headEnd type="none" w="med" len="med"/>
                      <a:tailEnd type="none" w="med" len="med"/>
                    </a:lnB>
                    <a:lnTlToBr>
                      <a:noFill/>
                    </a:lnTlToBr>
                    <a:lnBlToTr>
                      <a:noFill/>
                    </a:lnBlToTr>
                    <a:solidFill>
                      <a:schemeClr val="accent2">
                        <a:alpha val="2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r>
                        <a:rPr lang="en-US" altLang="zh-CN" sz="2400" b="1" dirty="0">
                          <a:latin typeface="仿宋" panose="02010609060101010101" charset="-122"/>
                          <a:ea typeface="仿宋" panose="02010609060101010101" charset="-122"/>
                        </a:rPr>
                        <a:t>1</a:t>
                      </a:r>
                      <a:r>
                        <a:rPr lang="zh-CN" altLang="en-US" sz="2400" b="1" dirty="0">
                          <a:latin typeface="仿宋" panose="02010609060101010101" charset="-122"/>
                          <a:ea typeface="仿宋" panose="02010609060101010101" charset="-122"/>
                        </a:rPr>
                        <a:t>％新霉素或</a:t>
                      </a:r>
                      <a:r>
                        <a:rPr lang="en-US" altLang="zh-CN" sz="2400" b="1" dirty="0">
                          <a:latin typeface="仿宋" panose="02010609060101010101" charset="-122"/>
                          <a:ea typeface="仿宋" panose="02010609060101010101" charset="-122"/>
                        </a:rPr>
                        <a:t>1‰</a:t>
                      </a:r>
                      <a:r>
                        <a:rPr lang="zh-CN" altLang="en-US" sz="2400" b="1" dirty="0">
                          <a:latin typeface="仿宋" panose="02010609060101010101" charset="-122"/>
                          <a:ea typeface="仿宋" panose="02010609060101010101" charset="-122"/>
                        </a:rPr>
                        <a:t>呋南西林液湿敷</a:t>
                      </a:r>
                      <a:r>
                        <a:rPr lang="en-US" altLang="zh-CN" sz="2400" b="1" dirty="0">
                          <a:latin typeface="仿宋" panose="02010609060101010101" charset="-122"/>
                          <a:ea typeface="仿宋" panose="02010609060101010101" charset="-122"/>
                        </a:rPr>
                        <a:t>,</a:t>
                      </a:r>
                      <a:r>
                        <a:rPr lang="zh-CN" altLang="en-US" sz="2400" b="1" dirty="0">
                          <a:latin typeface="仿宋" panose="02010609060101010101" charset="-122"/>
                          <a:ea typeface="仿宋" panose="02010609060101010101" charset="-122"/>
                        </a:rPr>
                        <a:t>水肿利用</a:t>
                      </a:r>
                      <a:r>
                        <a:rPr lang="en-US" altLang="zh-CN" sz="2400" b="1" dirty="0">
                          <a:latin typeface="仿宋" panose="02010609060101010101" charset="-122"/>
                          <a:ea typeface="仿宋" panose="02010609060101010101" charset="-122"/>
                        </a:rPr>
                        <a:t>2-3</a:t>
                      </a:r>
                      <a:r>
                        <a:rPr lang="zh-CN" altLang="en-US" sz="2400" b="1" dirty="0">
                          <a:latin typeface="仿宋" panose="02010609060101010101" charset="-122"/>
                          <a:ea typeface="仿宋" panose="02010609060101010101" charset="-122"/>
                        </a:rPr>
                        <a:t>％高渗盐水</a:t>
                      </a:r>
                      <a:r>
                        <a:rPr lang="en-US" altLang="zh-CN" sz="2400" b="1" dirty="0">
                          <a:latin typeface="仿宋" panose="02010609060101010101" charset="-122"/>
                          <a:ea typeface="仿宋" panose="02010609060101010101" charset="-122"/>
                        </a:rPr>
                        <a:t>,</a:t>
                      </a:r>
                      <a:r>
                        <a:rPr lang="zh-CN" altLang="en-US" sz="2400" b="1" dirty="0">
                          <a:latin typeface="仿宋" panose="02010609060101010101" charset="-122"/>
                          <a:ea typeface="仿宋" panose="02010609060101010101" charset="-122"/>
                        </a:rPr>
                        <a:t>绿脓杆菌用</a:t>
                      </a:r>
                      <a:r>
                        <a:rPr lang="en-US" altLang="zh-CN" sz="2400" b="1" dirty="0">
                          <a:latin typeface="仿宋" panose="02010609060101010101" charset="-122"/>
                          <a:ea typeface="仿宋" panose="02010609060101010101" charset="-122"/>
                        </a:rPr>
                        <a:t>1</a:t>
                      </a:r>
                      <a:r>
                        <a:rPr lang="zh-CN" altLang="en-US" sz="2400" b="1" dirty="0">
                          <a:latin typeface="仿宋" panose="02010609060101010101" charset="-122"/>
                          <a:ea typeface="仿宋" panose="02010609060101010101" charset="-122"/>
                        </a:rPr>
                        <a:t>％醋酸液或</a:t>
                      </a:r>
                      <a:r>
                        <a:rPr lang="en-US" altLang="zh-CN" sz="2400" b="1" dirty="0">
                          <a:latin typeface="仿宋" panose="02010609060101010101" charset="-122"/>
                          <a:ea typeface="仿宋" panose="02010609060101010101" charset="-122"/>
                        </a:rPr>
                        <a:t>4</a:t>
                      </a:r>
                      <a:r>
                        <a:rPr lang="zh-CN" altLang="en-US" sz="2400" b="1" dirty="0">
                          <a:latin typeface="仿宋" panose="02010609060101010101" charset="-122"/>
                          <a:ea typeface="仿宋" panose="02010609060101010101" charset="-122"/>
                        </a:rPr>
                        <a:t>％硼酸液湿敷</a:t>
                      </a:r>
                      <a:endParaRPr lang="zh-CN" altLang="en-US" sz="2400" b="1" dirty="0">
                        <a:latin typeface="仿宋" panose="02010609060101010101" charset="-122"/>
                        <a:ea typeface="仿宋" panose="02010609060101010101" charset="-122"/>
                      </a:endParaRPr>
                    </a:p>
                  </a:txBody>
                  <a:tcPr anchor="ctr">
                    <a:lnL>
                      <a:noFill/>
                    </a:lnL>
                    <a:lnR>
                      <a:noFill/>
                    </a:lnR>
                    <a:lnT>
                      <a:noFill/>
                    </a:lnT>
                    <a:lnB w="12700" cap="flat" cmpd="sng">
                      <a:solidFill>
                        <a:schemeClr val="accent2"/>
                      </a:solidFill>
                      <a:prstDash val="solid"/>
                      <a:headEnd type="none" w="med" len="med"/>
                      <a:tailEnd type="none" w="med" len="med"/>
                    </a:lnB>
                    <a:lnTlToBr>
                      <a:noFill/>
                    </a:lnTlToBr>
                    <a:lnBlToTr>
                      <a:noFill/>
                    </a:lnBlToTr>
                    <a:solidFill>
                      <a:schemeClr val="accent2">
                        <a:alpha val="20000"/>
                      </a:schemeClr>
                    </a:solidFill>
                  </a:tcPr>
                </a:tc>
              </a:tr>
            </a:tbl>
          </a:graphicData>
        </a:graphic>
      </p:graphicFrame>
      <p:sp>
        <p:nvSpPr>
          <p:cNvPr id="21523" name="Rectangle 10"/>
          <p:cNvSpPr>
            <a:spLocks noChangeArrowheads="1"/>
          </p:cNvSpPr>
          <p:nvPr/>
        </p:nvSpPr>
        <p:spPr bwMode="auto">
          <a:xfrm>
            <a:off x="3575050" y="44450"/>
            <a:ext cx="4543425" cy="584200"/>
          </a:xfrm>
          <a:prstGeom prst="rect">
            <a:avLst/>
          </a:prstGeom>
          <a:noFill/>
          <a:ln w="9525">
            <a:noFill/>
            <a:miter lim="800000"/>
          </a:ln>
        </p:spPr>
        <p:txBody>
          <a:bodyPr wrap="square">
            <a:spAutoFit/>
          </a:bodyPr>
          <a:lstStyle/>
          <a:p>
            <a:pPr fontAlgn="base">
              <a:spcBef>
                <a:spcPct val="50000"/>
              </a:spcBef>
              <a:buClr>
                <a:schemeClr val="accent2"/>
              </a:buClr>
              <a:buSzPct val="80000"/>
              <a:buFont typeface="Wingdings" panose="05000000000000000000" pitchFamily="2" charset="2"/>
              <a:buNone/>
            </a:pPr>
            <a:r>
              <a:rPr lang="zh-CN" altLang="en-US" sz="3200" b="1" strike="noStrike" noProof="1" dirty="0">
                <a:solidFill>
                  <a:srgbClr val="336600"/>
                </a:solidFill>
                <a:effectLst>
                  <a:outerShdw blurRad="38100" dist="38100" dir="2700000">
                    <a:srgbClr val="C0C0C0"/>
                  </a:outerShdw>
                </a:effectLst>
                <a:latin typeface="宋体" panose="02010600030101010101" pitchFamily="2" charset="-122"/>
                <a:ea typeface="+mn-ea"/>
                <a:cs typeface="+mn-cs"/>
              </a:rPr>
              <a:t>包扎、暴露、半暴露 </a:t>
            </a:r>
            <a:endParaRPr lang="zh-CN" altLang="en-US" sz="3200" b="1" strike="noStrike" noProof="1" dirty="0">
              <a:solidFill>
                <a:srgbClr val="336600"/>
              </a:solidFill>
              <a:effectLst>
                <a:outerShdw blurRad="38100" dist="38100" dir="2700000">
                  <a:srgbClr val="C0C0C0"/>
                </a:outerShdw>
              </a:effectLst>
              <a:latin typeface="宋体" panose="02010600030101010101" pitchFamily="2" charset="-122"/>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Rectangle 10"/>
          <p:cNvSpPr/>
          <p:nvPr/>
        </p:nvSpPr>
        <p:spPr>
          <a:xfrm>
            <a:off x="3935413" y="44450"/>
            <a:ext cx="3384550" cy="644525"/>
          </a:xfrm>
          <a:prstGeom prst="rect">
            <a:avLst/>
          </a:prstGeom>
          <a:noFill/>
          <a:ln w="9525">
            <a:noFill/>
          </a:ln>
        </p:spPr>
        <p:txBody>
          <a:bodyPr wrap="square" anchor="t" anchorCtr="0">
            <a:spAutoFit/>
          </a:bodyPr>
          <a:p>
            <a:pPr>
              <a:spcBef>
                <a:spcPct val="50000"/>
              </a:spcBef>
              <a:buClr>
                <a:schemeClr val="accent2"/>
              </a:buClr>
              <a:buSzPct val="80000"/>
            </a:pPr>
            <a:r>
              <a:rPr lang="zh-CN" altLang="en-US" sz="3600" b="1" dirty="0">
                <a:solidFill>
                  <a:srgbClr val="336600"/>
                </a:solidFill>
                <a:latin typeface="宋体" panose="02010600030101010101" pitchFamily="2" charset="-122"/>
                <a:ea typeface="黑体" panose="02010609060101010101" charset="-122"/>
              </a:rPr>
              <a:t>焦痂的处理 </a:t>
            </a:r>
            <a:endParaRPr lang="zh-CN" altLang="en-US" sz="3600" b="1" dirty="0">
              <a:solidFill>
                <a:srgbClr val="336600"/>
              </a:solidFill>
              <a:latin typeface="宋体" panose="02010600030101010101" pitchFamily="2" charset="-122"/>
              <a:ea typeface="黑体" panose="02010609060101010101" charset="-122"/>
            </a:endParaRPr>
          </a:p>
        </p:txBody>
      </p:sp>
      <p:graphicFrame>
        <p:nvGraphicFramePr>
          <p:cNvPr id="174096" name="表格 174095"/>
          <p:cNvGraphicFramePr/>
          <p:nvPr/>
        </p:nvGraphicFramePr>
        <p:xfrm>
          <a:off x="2063750" y="2708275"/>
          <a:ext cx="8143875" cy="3571875"/>
        </p:xfrm>
        <a:graphic>
          <a:graphicData uri="http://schemas.openxmlformats.org/drawingml/2006/table">
            <a:tbl>
              <a:tblPr/>
              <a:tblGrid>
                <a:gridCol w="1285875"/>
                <a:gridCol w="6858000"/>
              </a:tblGrid>
              <a:tr h="1116013">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sz="2000" b="1" dirty="0">
                          <a:effectLst>
                            <a:outerShdw blurRad="38100" dist="38100" dir="2700000">
                              <a:srgbClr val="C0C0C0"/>
                            </a:outerShdw>
                          </a:effectLst>
                          <a:latin typeface="宋体" panose="02010600030101010101" pitchFamily="2" charset="-122"/>
                        </a:rPr>
                        <a:t>手术脱痂</a:t>
                      </a:r>
                      <a:endParaRPr lang="zh-CN" altLang="en-US" sz="2000" b="1" dirty="0">
                        <a:effectLst>
                          <a:outerShdw blurRad="38100" dist="38100" dir="2700000">
                            <a:srgbClr val="C0C0C0"/>
                          </a:outerShdw>
                        </a:effectLst>
                        <a:latin typeface="宋体" panose="02010600030101010101" pitchFamily="2" charset="-122"/>
                      </a:endParaRPr>
                    </a:p>
                  </a:txBody>
                  <a:tcPr anchor="ctr">
                    <a:lnL>
                      <a:noFill/>
                    </a:lnL>
                    <a:lnR>
                      <a:noFill/>
                    </a:lnR>
                    <a:lnT w="12700" cap="flat" cmpd="sng">
                      <a:solidFill>
                        <a:schemeClr val="accent2"/>
                      </a:solidFill>
                      <a:prstDash val="solid"/>
                      <a:headEnd type="none" w="med" len="med"/>
                      <a:tailEnd type="none" w="med" len="med"/>
                    </a:lnT>
                    <a:lnB w="127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r>
                        <a:rPr lang="zh-CN" altLang="en-US" sz="2000" b="1" dirty="0">
                          <a:latin typeface="宋体" panose="02010600030101010101" pitchFamily="2" charset="-122"/>
                        </a:rPr>
                        <a:t>采用手术一次或分次早期脱痂，同时植皮，对消</a:t>
                      </a:r>
                      <a:r>
                        <a:rPr lang="zh-CN" altLang="en-US" sz="2000" b="1" dirty="0">
                          <a:solidFill>
                            <a:schemeClr val="hlink"/>
                          </a:solidFill>
                          <a:latin typeface="宋体" panose="02010600030101010101" pitchFamily="2" charset="-122"/>
                        </a:rPr>
                        <a:t>灭创面、缩短疗程、预防败血症、减少瘢痕挛缩，</a:t>
                      </a:r>
                      <a:r>
                        <a:rPr lang="zh-CN" altLang="en-US" sz="2000" b="1" dirty="0">
                          <a:latin typeface="宋体" panose="02010600030101010101" pitchFamily="2" charset="-122"/>
                        </a:rPr>
                        <a:t>均可收到良好的效果。但手术创伤大、失血多。</a:t>
                      </a:r>
                      <a:endParaRPr lang="zh-CN" altLang="en-US" sz="2000" b="1" dirty="0">
                        <a:latin typeface="宋体" panose="02010600030101010101" pitchFamily="2" charset="-122"/>
                      </a:endParaRPr>
                    </a:p>
                  </a:txBody>
                  <a:tcPr anchor="ctr">
                    <a:lnL>
                      <a:noFill/>
                    </a:lnL>
                    <a:lnR>
                      <a:noFill/>
                    </a:lnR>
                    <a:lnT w="12700" cap="flat" cmpd="sng">
                      <a:solidFill>
                        <a:schemeClr val="accent2"/>
                      </a:solidFill>
                      <a:prstDash val="solid"/>
                      <a:headEnd type="none" w="med" len="med"/>
                      <a:tailEnd type="none" w="med" len="med"/>
                    </a:lnT>
                    <a:lnB w="12700" cap="flat" cmpd="sng">
                      <a:solidFill>
                        <a:schemeClr val="accent2"/>
                      </a:solidFill>
                      <a:prstDash val="solid"/>
                      <a:headEnd type="none" w="med" len="med"/>
                      <a:tailEnd type="none" w="med" len="med"/>
                    </a:lnB>
                    <a:lnTlToBr>
                      <a:noFill/>
                    </a:lnTlToBr>
                    <a:lnBlToTr>
                      <a:noFill/>
                    </a:lnBlToTr>
                    <a:noFill/>
                  </a:tcPr>
                </a:tc>
              </a:tr>
              <a:tr h="124142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sz="2000" b="1" dirty="0">
                          <a:effectLst>
                            <a:outerShdw blurRad="38100" dist="38100" dir="2700000">
                              <a:srgbClr val="FFFFFF"/>
                            </a:outerShdw>
                          </a:effectLst>
                          <a:latin typeface="宋体" panose="02010600030101010101" pitchFamily="2" charset="-122"/>
                        </a:rPr>
                        <a:t>削痂法</a:t>
                      </a:r>
                      <a:endParaRPr lang="zh-CN" altLang="en-US" sz="2000" b="1" dirty="0">
                        <a:effectLst>
                          <a:outerShdw blurRad="38100" dist="38100" dir="2700000">
                            <a:srgbClr val="FFFFFF"/>
                          </a:outerShdw>
                        </a:effectLst>
                        <a:latin typeface="宋体" panose="02010600030101010101" pitchFamily="2" charset="-122"/>
                      </a:endParaRPr>
                    </a:p>
                  </a:txBody>
                  <a:tcPr anchor="ctr">
                    <a:lnL>
                      <a:noFill/>
                    </a:lnL>
                    <a:lnR>
                      <a:noFill/>
                    </a:lnR>
                    <a:lnT w="12700" cap="flat" cmpd="sng">
                      <a:solidFill>
                        <a:schemeClr val="accent2"/>
                      </a:solidFill>
                      <a:prstDash val="solid"/>
                      <a:headEnd type="none" w="med" len="med"/>
                      <a:tailEnd type="none" w="med" len="med"/>
                    </a:lnT>
                    <a:lnB>
                      <a:noFill/>
                    </a:lnB>
                    <a:lnTlToBr>
                      <a:noFill/>
                    </a:lnTlToBr>
                    <a:lnBlToTr>
                      <a:noFill/>
                    </a:lnBlToTr>
                    <a:solidFill>
                      <a:schemeClr val="accent2">
                        <a:alpha val="20000"/>
                      </a:schemeClr>
                    </a:solid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r>
                        <a:rPr lang="zh-CN" altLang="en-US" sz="2000" b="1" dirty="0">
                          <a:latin typeface="宋体" panose="02010600030101010101" pitchFamily="2" charset="-122"/>
                        </a:rPr>
                        <a:t>适用于深</a:t>
                      </a:r>
                      <a:r>
                        <a:rPr lang="en-US" altLang="zh-CN" sz="2000" b="1" dirty="0">
                          <a:latin typeface="宋体" panose="02010600030101010101" pitchFamily="2" charset="-122"/>
                        </a:rPr>
                        <a:t>Ⅱ</a:t>
                      </a:r>
                      <a:r>
                        <a:rPr lang="zh-CN" altLang="en-US" sz="2000" b="1" dirty="0">
                          <a:latin typeface="宋体" panose="02010600030101010101" pitchFamily="2" charset="-122"/>
                        </a:rPr>
                        <a:t>度烧伤，</a:t>
                      </a:r>
                      <a:r>
                        <a:rPr lang="zh-CN" altLang="en-US" sz="2000" b="1" dirty="0">
                          <a:solidFill>
                            <a:schemeClr val="hlink"/>
                          </a:solidFill>
                          <a:latin typeface="宋体" panose="02010600030101010101" pitchFamily="2" charset="-122"/>
                        </a:rPr>
                        <a:t>特别是关节等功能部位。</a:t>
                      </a:r>
                      <a:r>
                        <a:rPr lang="zh-CN" altLang="en-US" sz="2000" b="1" dirty="0">
                          <a:latin typeface="宋体" panose="02010600030101010101" pitchFamily="2" charset="-122"/>
                        </a:rPr>
                        <a:t>肢体削痂一般深</a:t>
                      </a:r>
                      <a:r>
                        <a:rPr lang="en-US" altLang="zh-CN" sz="2000" b="1" dirty="0">
                          <a:latin typeface="宋体" panose="02010600030101010101" pitchFamily="2" charset="-122"/>
                        </a:rPr>
                        <a:t>Ⅱ</a:t>
                      </a:r>
                      <a:r>
                        <a:rPr lang="zh-CN" altLang="en-US" sz="2000" b="1" dirty="0">
                          <a:latin typeface="宋体" panose="02010600030101010101" pitchFamily="2" charset="-122"/>
                        </a:rPr>
                        <a:t>度至银灰色显有光泽的创面。削痂忌深，以保持创面新鲜为准。</a:t>
                      </a:r>
                      <a:endParaRPr lang="zh-CN" altLang="en-US" sz="2000" b="1" dirty="0">
                        <a:latin typeface="宋体" panose="02010600030101010101" pitchFamily="2" charset="-122"/>
                      </a:endParaRPr>
                    </a:p>
                  </a:txBody>
                  <a:tcPr anchor="ctr">
                    <a:lnL>
                      <a:noFill/>
                    </a:lnL>
                    <a:lnR>
                      <a:noFill/>
                    </a:lnR>
                    <a:lnT w="12700" cap="flat" cmpd="sng">
                      <a:solidFill>
                        <a:schemeClr val="accent2"/>
                      </a:solidFill>
                      <a:prstDash val="solid"/>
                      <a:headEnd type="none" w="med" len="med"/>
                      <a:tailEnd type="none" w="med" len="med"/>
                    </a:lnT>
                    <a:lnB>
                      <a:noFill/>
                    </a:lnB>
                    <a:lnTlToBr>
                      <a:noFill/>
                    </a:lnTlToBr>
                    <a:lnBlToTr>
                      <a:noFill/>
                    </a:lnBlToTr>
                    <a:solidFill>
                      <a:schemeClr val="accent2">
                        <a:alpha val="20000"/>
                      </a:schemeClr>
                    </a:solidFill>
                  </a:tcPr>
                </a:tc>
              </a:tr>
              <a:tr h="1214437">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None/>
                      </a:pPr>
                      <a:r>
                        <a:rPr lang="zh-CN" altLang="en-US" sz="2000" b="1" dirty="0">
                          <a:effectLst>
                            <a:outerShdw blurRad="38100" dist="38100" dir="2700000">
                              <a:srgbClr val="C0C0C0"/>
                            </a:outerShdw>
                          </a:effectLst>
                          <a:latin typeface="宋体" panose="02010600030101010101" pitchFamily="2" charset="-122"/>
                        </a:rPr>
                        <a:t>切痂法</a:t>
                      </a:r>
                      <a:endParaRPr lang="zh-CN" altLang="en-US" sz="2000" b="1" dirty="0">
                        <a:effectLst>
                          <a:outerShdw blurRad="38100" dist="38100" dir="2700000">
                            <a:srgbClr val="C0C0C0"/>
                          </a:outerShdw>
                        </a:effectLst>
                        <a:latin typeface="宋体" panose="02010600030101010101" pitchFamily="2" charset="-122"/>
                      </a:endParaRPr>
                    </a:p>
                  </a:txBody>
                  <a:tcPr anchor="ctr">
                    <a:lnL>
                      <a:noFill/>
                    </a:lnL>
                    <a:lnR>
                      <a:noFill/>
                    </a:lnR>
                    <a:lnT>
                      <a:noFill/>
                    </a:lnT>
                    <a:lnB w="127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anose="05020102010507070707"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None/>
                      </a:pPr>
                      <a:r>
                        <a:rPr lang="zh-CN" altLang="en-US" sz="2000" b="1" dirty="0">
                          <a:latin typeface="宋体" panose="02010600030101010101" pitchFamily="2" charset="-122"/>
                        </a:rPr>
                        <a:t>适用于</a:t>
                      </a:r>
                      <a:r>
                        <a:rPr lang="en-US" altLang="zh-CN" sz="2000" b="1" dirty="0">
                          <a:latin typeface="宋体" panose="02010600030101010101" pitchFamily="2" charset="-122"/>
                        </a:rPr>
                        <a:t>Ⅲ</a:t>
                      </a:r>
                      <a:r>
                        <a:rPr lang="zh-CN" altLang="en-US" sz="2000" b="1" dirty="0">
                          <a:latin typeface="宋体" panose="02010600030101010101" pitchFamily="2" charset="-122"/>
                        </a:rPr>
                        <a:t>度烧伤。应在休克期后、焦痂溶解前，即烧伤后</a:t>
                      </a:r>
                      <a:r>
                        <a:rPr lang="en-US" altLang="zh-CN" sz="2000" b="1" dirty="0">
                          <a:solidFill>
                            <a:schemeClr val="hlink"/>
                          </a:solidFill>
                          <a:latin typeface="宋体" panose="02010600030101010101" pitchFamily="2" charset="-122"/>
                        </a:rPr>
                        <a:t>3-14</a:t>
                      </a:r>
                      <a:r>
                        <a:rPr lang="zh-CN" altLang="en-US" sz="2000" b="1" dirty="0">
                          <a:solidFill>
                            <a:schemeClr val="hlink"/>
                          </a:solidFill>
                          <a:latin typeface="宋体" panose="02010600030101010101" pitchFamily="2" charset="-122"/>
                        </a:rPr>
                        <a:t>天</a:t>
                      </a:r>
                      <a:r>
                        <a:rPr lang="zh-CN" altLang="en-US" sz="2000" b="1" dirty="0">
                          <a:latin typeface="宋体" panose="02010600030101010101" pitchFamily="2" charset="-122"/>
                        </a:rPr>
                        <a:t>内一期或分批切痂。</a:t>
                      </a:r>
                      <a:endParaRPr lang="zh-CN" altLang="en-US" sz="2000" b="1" dirty="0">
                        <a:latin typeface="宋体" panose="02010600030101010101" pitchFamily="2" charset="-122"/>
                      </a:endParaRPr>
                    </a:p>
                  </a:txBody>
                  <a:tcPr anchor="ctr">
                    <a:lnL>
                      <a:noFill/>
                    </a:lnL>
                    <a:lnR>
                      <a:noFill/>
                    </a:lnR>
                    <a:lnT>
                      <a:noFill/>
                    </a:lnT>
                    <a:lnB w="12700" cap="flat" cmpd="sng">
                      <a:solidFill>
                        <a:schemeClr val="accent2"/>
                      </a:solidFill>
                      <a:prstDash val="solid"/>
                      <a:headEnd type="none" w="med" len="med"/>
                      <a:tailEnd type="none" w="med" len="med"/>
                    </a:lnB>
                    <a:lnTlToBr>
                      <a:noFill/>
                    </a:lnTlToBr>
                    <a:lnBlToTr>
                      <a:noFill/>
                    </a:lnBlToTr>
                    <a:noFill/>
                  </a:tcPr>
                </a:tc>
              </a:tr>
            </a:tbl>
          </a:graphicData>
        </a:graphic>
      </p:graphicFrame>
      <p:sp>
        <p:nvSpPr>
          <p:cNvPr id="107536" name="TextBox 7"/>
          <p:cNvSpPr txBox="1"/>
          <p:nvPr/>
        </p:nvSpPr>
        <p:spPr>
          <a:xfrm>
            <a:off x="1258888" y="952500"/>
            <a:ext cx="10266362" cy="1382713"/>
          </a:xfrm>
          <a:prstGeom prst="rect">
            <a:avLst/>
          </a:prstGeom>
          <a:noFill/>
          <a:ln w="9525">
            <a:noFill/>
          </a:ln>
        </p:spPr>
        <p:txBody>
          <a:bodyPr wrap="square" anchor="t" anchorCtr="0">
            <a:spAutoFit/>
          </a:bodyPr>
          <a:p>
            <a:r>
              <a:rPr lang="en-US" altLang="zh-CN" sz="2800" dirty="0">
                <a:latin typeface="微软雅黑" panose="020B0503020204020204" charset="-122"/>
                <a:ea typeface="微软雅黑" panose="020B0503020204020204" charset="-122"/>
              </a:rPr>
              <a:t>       </a:t>
            </a:r>
            <a:r>
              <a:rPr lang="zh-CN" altLang="en-US" sz="2800" dirty="0">
                <a:latin typeface="微软雅黑" panose="020B0503020204020204" charset="-122"/>
                <a:ea typeface="微软雅黑" panose="020B0503020204020204" charset="-122"/>
              </a:rPr>
              <a:t>焦痂在早期具有暂时保护创面作用，但溶解脱落前，易发生败血症。因此，焦痂易暴露，涂碘酒，保持干燥，不受压。一旦脱痂，需及早植皮覆盖创面。</a:t>
            </a:r>
            <a:endParaRPr lang="zh-CN" altLang="en-US" sz="2800" dirty="0">
              <a:latin typeface="微软雅黑" panose="020B0503020204020204" charset="-122"/>
              <a:ea typeface="微软雅黑" panose="020B050302020402020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41985"/>
          <p:cNvSpPr>
            <a:spLocks noGrp="1"/>
          </p:cNvSpPr>
          <p:nvPr>
            <p:ph type="title" idx="4294967295"/>
          </p:nvPr>
        </p:nvSpPr>
        <p:spPr>
          <a:xfrm>
            <a:off x="346075" y="0"/>
            <a:ext cx="2852738" cy="712788"/>
          </a:xfrm>
          <a:ln/>
        </p:spPr>
        <p:txBody>
          <a:bodyPr wrap="square" lIns="91440" tIns="45720" rIns="91440" bIns="45720" anchor="ctr" anchorCtr="0"/>
          <a:p>
            <a:r>
              <a:rPr lang="zh-CN" altLang="en-US" sz="4000" dirty="0">
                <a:solidFill>
                  <a:schemeClr val="bg1"/>
                </a:solidFill>
              </a:rPr>
              <a:t>案例导入</a:t>
            </a:r>
            <a:endParaRPr lang="zh-CN" altLang="en-US" sz="4000" dirty="0">
              <a:solidFill>
                <a:schemeClr val="bg1"/>
              </a:solidFill>
            </a:endParaRPr>
          </a:p>
        </p:txBody>
      </p:sp>
      <p:sp>
        <p:nvSpPr>
          <p:cNvPr id="7170" name="文本占位符 41986"/>
          <p:cNvSpPr>
            <a:spLocks noGrp="1"/>
          </p:cNvSpPr>
          <p:nvPr>
            <p:ph idx="4294967295"/>
          </p:nvPr>
        </p:nvSpPr>
        <p:spPr>
          <a:xfrm>
            <a:off x="731838" y="1290638"/>
            <a:ext cx="10677525" cy="5157788"/>
          </a:xfrm>
        </p:spPr>
        <p:txBody>
          <a:bodyPr wrap="square" lIns="91440" tIns="45720" rIns="91440" bIns="45720" numCol="1" anchor="t" anchorCtr="0" compatLnSpc="1">
            <a:normAutofit fontScale="25000"/>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9600" b="0"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       男性，53岁，外伤后腹痛2小时，伴头晕、心悸1小时。患者于2小时前被汽车撞伤左侧胸腹部，左上腹部出现持续性疼痛，范围逐渐扩大，波及全腹。1小时来渐觉头晕、心悸、口渴，立即来院就诊。既往体健，无高血压、冠心病等病史。查体：T:37.2℃，P: 120次/分，R:24次/分，BP:90/60mmHg，轻度烦躁，面色苍白，左下胸压痛，未及骨擦感，心肺未见异常。腹稍胀，全腹压痛，伴反跳痛、轻度肌紧张，以左上腹为著，移动性浊音（＋）。实验室检查：Hb85g/L。</a:t>
            </a:r>
            <a:endParaRPr kumimoji="0" lang="en-US" altLang="zh-CN" sz="9600" b="0"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en-US" altLang="zh-CN" sz="9600" b="1"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96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思考：</a:t>
            </a:r>
            <a:endParaRPr kumimoji="0" lang="en-US" altLang="zh-CN" sz="96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96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1.分析病史和体检结果，初步诊断是什么？</a:t>
            </a:r>
            <a:endParaRPr kumimoji="0" lang="en-US" altLang="zh-CN" sz="96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96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2.紧急处理需要采取哪些措施？</a:t>
            </a:r>
            <a:br>
              <a:rPr kumimoji="0" lang="en-US" altLang="zh-CN" sz="2800" b="1" i="0" u="none" strike="noStrike" kern="1200" cap="none" spc="0" normalizeH="0" baseline="0" noProof="0">
                <a:ln>
                  <a:noFill/>
                </a:ln>
                <a:solidFill>
                  <a:schemeClr val="bg2"/>
                </a:solidFill>
                <a:effectLst/>
                <a:uLnTx/>
                <a:uFillTx/>
                <a:latin typeface="+mn-lt"/>
                <a:ea typeface="宋体" panose="02010600030101010101" pitchFamily="2" charset="-122"/>
                <a:cs typeface="+mn-cs"/>
              </a:rPr>
            </a:br>
            <a:endParaRPr kumimoji="0" lang="en-US" altLang="zh-CN" sz="2800" b="1" i="0" u="none" strike="noStrike" kern="1200" cap="none" spc="0" normalizeH="0" baseline="0" noProof="1">
              <a:ln>
                <a:noFill/>
              </a:ln>
              <a:solidFill>
                <a:schemeClr val="bg2"/>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defRPr/>
            </a:pPr>
            <a:endParaRPr kumimoji="0" lang="en-US" altLang="zh-CN" sz="2400" b="0" i="0" u="none" strike="noStrike" kern="1200" cap="none" spc="0" normalizeH="0" baseline="0" noProof="1">
              <a:ln>
                <a:noFill/>
              </a:ln>
              <a:solidFill>
                <a:schemeClr val="bg2"/>
              </a:solidFill>
              <a:effectLst/>
              <a:uLnTx/>
              <a:uFillTx/>
              <a:latin typeface="+mn-lt"/>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endParaRPr kumimoji="0" lang="zh-CN" altLang="en-US" sz="14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31747" name="页脚占位符 1"/>
          <p:cNvSpPr>
            <a:spLocks noGrp="1"/>
          </p:cNvSpPr>
          <p:nvPr>
            <p:ph type="ftr" sz="quarter" idx="11"/>
          </p:nvPr>
        </p:nvSpPr>
        <p:spPr>
          <a:xfrm>
            <a:off x="0" y="6356350"/>
            <a:ext cx="4114800" cy="365125"/>
          </a:xfrm>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a:r>
              <a:rPr lang="" altLang="en-US" sz="1200" b="1" dirty="0">
                <a:solidFill>
                  <a:schemeClr val="bg1"/>
                </a:solidFill>
                <a:latin typeface="Verdana" panose="020B0604030504040204" pitchFamily="34" charset="0"/>
                <a:ea typeface="宋体" panose="02010600030101010101" pitchFamily="2" charset="-122"/>
              </a:rPr>
              <a:t>临床医学概论</a:t>
            </a:r>
            <a:endParaRPr lang="" altLang="zh-CN" sz="1200" b="1" dirty="0">
              <a:solidFill>
                <a:schemeClr val="bg1"/>
              </a:solidFill>
              <a:latin typeface="Verdana" panose="020B0604030504040204" pitchFamily="34" charset="0"/>
              <a:ea typeface="宋体" panose="02010600030101010101" pitchFamily="2" charset="-122"/>
            </a:endParaRPr>
          </a:p>
        </p:txBody>
      </p:sp>
      <p:sp>
        <p:nvSpPr>
          <p:cNvPr id="4" name="矩形: 剪去对角 3"/>
          <p:cNvSpPr/>
          <p:nvPr>
            <p:custDataLst>
              <p:tags r:id="rId1"/>
            </p:custDataLst>
          </p:nvPr>
        </p:nvSpPr>
        <p:spPr>
          <a:xfrm>
            <a:off x="660400" y="993775"/>
            <a:ext cx="11109325" cy="54546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隶书" panose="02010509060101010101" charset="-122"/>
              <a:ea typeface="隶书" panose="02010509060101010101" charset="-122"/>
              <a:sym typeface="Arial" panose="020B060402020202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文本框 78849"/>
          <p:cNvSpPr txBox="1"/>
          <p:nvPr/>
        </p:nvSpPr>
        <p:spPr>
          <a:xfrm>
            <a:off x="3648075" y="44450"/>
            <a:ext cx="3962400" cy="646113"/>
          </a:xfrm>
          <a:prstGeom prst="rect">
            <a:avLst/>
          </a:prstGeom>
          <a:noFill/>
          <a:ln w="9525">
            <a:noFill/>
          </a:ln>
        </p:spPr>
        <p:txBody>
          <a:bodyPr anchor="t" anchorCtr="0">
            <a:spAutoFit/>
          </a:bodyPr>
          <a:p>
            <a:pPr>
              <a:spcBef>
                <a:spcPct val="50000"/>
              </a:spcBef>
              <a:buClr>
                <a:srgbClr val="0000FF"/>
              </a:buClr>
            </a:pPr>
            <a:r>
              <a:rPr lang="zh-CN" altLang="en-US" sz="3600" b="1" dirty="0">
                <a:solidFill>
                  <a:srgbClr val="336600"/>
                </a:solidFill>
                <a:latin typeface="Times New Roman" panose="02020603050405020304" pitchFamily="18" charset="0"/>
                <a:ea typeface="汉仪旗黑-55S" pitchFamily="18" charset="-122"/>
              </a:rPr>
              <a:t>去痂和植皮</a:t>
            </a:r>
            <a:endParaRPr lang="zh-CN" altLang="en-US" sz="3600" b="1">
              <a:solidFill>
                <a:srgbClr val="336600"/>
              </a:solidFill>
              <a:latin typeface="Times New Roman" panose="02020603050405020304" pitchFamily="18" charset="0"/>
              <a:ea typeface="汉仪旗黑-55S" pitchFamily="18" charset="-122"/>
            </a:endParaRPr>
          </a:p>
        </p:txBody>
      </p:sp>
      <p:graphicFrame>
        <p:nvGraphicFramePr>
          <p:cNvPr id="78851" name="对象 78850"/>
          <p:cNvGraphicFramePr/>
          <p:nvPr/>
        </p:nvGraphicFramePr>
        <p:xfrm>
          <a:off x="1938338" y="1493838"/>
          <a:ext cx="8339137" cy="4852987"/>
        </p:xfrm>
        <a:graphic>
          <a:graphicData uri="http://schemas.openxmlformats.org/presentationml/2006/ole">
            <mc:AlternateContent xmlns:mc="http://schemas.openxmlformats.org/markup-compatibility/2006">
              <mc:Choice xmlns:v="urn:schemas-microsoft-com:vml" Requires="v">
                <p:oleObj spid="_x0000_s3077" name="" r:id="rId1" imgW="10591800" imgH="2066925" progId="OrgPlusWOPX.4">
                  <p:embed/>
                </p:oleObj>
              </mc:Choice>
              <mc:Fallback>
                <p:oleObj name="" r:id="rId1" imgW="10591800" imgH="2066925" progId="OrgPlusWOPX.4">
                  <p:embed/>
                  <p:pic>
                    <p:nvPicPr>
                      <p:cNvPr id="0" name="图片 3076"/>
                      <p:cNvPicPr/>
                      <p:nvPr/>
                    </p:nvPicPr>
                    <p:blipFill>
                      <a:blip r:embed="rId2"/>
                      <a:stretch>
                        <a:fillRect/>
                      </a:stretch>
                    </p:blipFill>
                    <p:spPr>
                      <a:xfrm>
                        <a:off x="1938338" y="1493838"/>
                        <a:ext cx="8339137" cy="4852987"/>
                      </a:xfrm>
                      <a:prstGeom prst="rect">
                        <a:avLst/>
                      </a:prstGeom>
                      <a:noFill/>
                      <a:ln w="38100">
                        <a:noFill/>
                        <a:miter/>
                      </a:ln>
                    </p:spPr>
                  </p:pic>
                </p:oleObj>
              </mc:Fallback>
            </mc:AlternateContent>
          </a:graphicData>
        </a:graphic>
      </p:graphicFrame>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dissolve">
                                      <p:cBhvr>
                                        <p:cTn id="7" dur="500"/>
                                        <p:tgtEl>
                                          <p:spTgt spid="788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78851"/>
                                        </p:tgtEl>
                                        <p:attrNameLst>
                                          <p:attrName>style.visibility</p:attrName>
                                        </p:attrNameLst>
                                      </p:cBhvr>
                                      <p:to>
                                        <p:strVal val="visible"/>
                                      </p:to>
                                    </p:set>
                                    <p:animEffect transition="in" filter="blinds(vertical)">
                                      <p:cBhvr>
                                        <p:cTn id="12" dur="500"/>
                                        <p:tgtEl>
                                          <p:spTgt spid="78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Rectangle 10"/>
          <p:cNvSpPr/>
          <p:nvPr/>
        </p:nvSpPr>
        <p:spPr>
          <a:xfrm>
            <a:off x="4584700" y="0"/>
            <a:ext cx="1689100" cy="644525"/>
          </a:xfrm>
          <a:prstGeom prst="rect">
            <a:avLst/>
          </a:prstGeom>
          <a:noFill/>
          <a:ln w="9525">
            <a:noFill/>
          </a:ln>
        </p:spPr>
        <p:txBody>
          <a:bodyPr wrap="square" anchor="t" anchorCtr="0">
            <a:spAutoFit/>
          </a:bodyPr>
          <a:p>
            <a:pPr>
              <a:spcBef>
                <a:spcPct val="50000"/>
              </a:spcBef>
              <a:buClr>
                <a:schemeClr val="accent2"/>
              </a:buClr>
              <a:buSzPct val="80000"/>
            </a:pPr>
            <a:r>
              <a:rPr lang="en-US" altLang="zh-CN" sz="3600" b="1">
                <a:solidFill>
                  <a:schemeClr val="hlink"/>
                </a:solidFill>
                <a:latin typeface="幼圆" panose="02010509060101010101" pitchFamily="1" charset="-122"/>
                <a:ea typeface="幼圆" panose="02010509060101010101" pitchFamily="1" charset="-122"/>
              </a:rPr>
              <a:t> </a:t>
            </a:r>
            <a:r>
              <a:rPr lang="zh-CN" altLang="en-US" sz="3600" b="1" dirty="0">
                <a:solidFill>
                  <a:srgbClr val="336600"/>
                </a:solidFill>
                <a:latin typeface="黑体" panose="02010609060101010101" charset="-122"/>
                <a:ea typeface="黑体" panose="02010609060101010101" charset="-122"/>
              </a:rPr>
              <a:t>植皮 </a:t>
            </a:r>
            <a:endParaRPr lang="zh-CN" altLang="en-US" sz="3600" b="1" dirty="0">
              <a:solidFill>
                <a:srgbClr val="336600"/>
              </a:solidFill>
              <a:latin typeface="黑体" panose="02010609060101010101" charset="-122"/>
              <a:ea typeface="黑体" panose="02010609060101010101" charset="-122"/>
            </a:endParaRPr>
          </a:p>
        </p:txBody>
      </p:sp>
      <p:sp>
        <p:nvSpPr>
          <p:cNvPr id="109570" name="TextBox 5"/>
          <p:cNvSpPr txBox="1"/>
          <p:nvPr/>
        </p:nvSpPr>
        <p:spPr>
          <a:xfrm>
            <a:off x="2130425" y="1879600"/>
            <a:ext cx="7929563" cy="2676525"/>
          </a:xfrm>
          <a:prstGeom prst="rect">
            <a:avLst/>
          </a:prstGeom>
          <a:noFill/>
          <a:ln w="9525">
            <a:noFill/>
          </a:ln>
        </p:spPr>
        <p:txBody>
          <a:bodyPr anchor="t" anchorCtr="0">
            <a:spAutoFit/>
          </a:bodyPr>
          <a:p>
            <a:pPr>
              <a:lnSpc>
                <a:spcPct val="200000"/>
              </a:lnSpc>
            </a:pPr>
            <a:r>
              <a:rPr lang="en-US" altLang="zh-CN" sz="2800" dirty="0">
                <a:latin typeface="Arial" panose="020B0604020202020204" pitchFamily="34" charset="0"/>
              </a:rPr>
              <a:t>         </a:t>
            </a:r>
            <a:r>
              <a:rPr lang="zh-CN" altLang="en-US" sz="2800" b="1" dirty="0">
                <a:solidFill>
                  <a:schemeClr val="hlink"/>
                </a:solidFill>
                <a:latin typeface="宋体" panose="02010600030101010101" pitchFamily="2" charset="-122"/>
                <a:ea typeface="黑体" panose="02010609060101010101" charset="-122"/>
              </a:rPr>
              <a:t>尽早自体皮移植</a:t>
            </a:r>
            <a:r>
              <a:rPr lang="zh-CN" altLang="en-US" sz="2800" b="1" dirty="0">
                <a:latin typeface="宋体" panose="02010600030101010101" pitchFamily="2" charset="-122"/>
                <a:ea typeface="黑体" panose="02010609060101010101" charset="-122"/>
              </a:rPr>
              <a:t>，不够则用异体皮覆盖创面，大面积烧伤患者可反复取用头皮，也可</a:t>
            </a:r>
            <a:r>
              <a:rPr lang="en-US" altLang="zh-CN" sz="2800" b="1" dirty="0">
                <a:latin typeface="宋体" panose="02010600030101010101" pitchFamily="2" charset="-122"/>
              </a:rPr>
              <a:t>3</a:t>
            </a:r>
            <a:r>
              <a:rPr lang="zh-CN" altLang="en-US" sz="2800" b="1" dirty="0">
                <a:latin typeface="宋体" panose="02010600030101010101" pitchFamily="2" charset="-122"/>
                <a:ea typeface="黑体" panose="02010609060101010101" charset="-122"/>
              </a:rPr>
              <a:t>周后除去异体皮，改用培养的自体表皮细胞移植。</a:t>
            </a:r>
            <a:endParaRPr lang="zh-CN" altLang="en-US" sz="2800" b="1" dirty="0">
              <a:latin typeface="宋体" panose="02010600030101010101" pitchFamily="2" charset="-122"/>
              <a:ea typeface="黑体" panose="02010609060101010101"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Rectangle 2"/>
          <p:cNvSpPr>
            <a:spLocks noGrp="1" noRot="1"/>
          </p:cNvSpPr>
          <p:nvPr>
            <p:ph type="title" idx="4294967295"/>
          </p:nvPr>
        </p:nvSpPr>
        <p:spPr>
          <a:xfrm>
            <a:off x="3359150" y="-100012"/>
            <a:ext cx="4343400" cy="914400"/>
          </a:xfrm>
          <a:ln/>
        </p:spPr>
        <p:txBody>
          <a:bodyPr wrap="square" lIns="91440" tIns="45720" rIns="91440" bIns="45720" anchor="ctr" anchorCtr="0"/>
          <a:p>
            <a:r>
              <a:rPr lang="zh-CN" altLang="en-US" sz="2800" dirty="0">
                <a:latin typeface="Times New Roman" panose="02020603050405020304" pitchFamily="18" charset="0"/>
              </a:rPr>
              <a:t>　</a:t>
            </a:r>
            <a:r>
              <a:rPr lang="zh-CN" altLang="en-US" sz="4000" b="1" dirty="0">
                <a:solidFill>
                  <a:srgbClr val="D113C3"/>
                </a:solidFill>
                <a:latin typeface="Times New Roman" panose="02020603050405020304" pitchFamily="18" charset="0"/>
              </a:rPr>
              <a:t>特殊烧伤的处理</a:t>
            </a:r>
            <a:endParaRPr lang="zh-CN" altLang="en-US" sz="4000" b="1" dirty="0">
              <a:solidFill>
                <a:srgbClr val="D113C3"/>
              </a:solidFill>
              <a:latin typeface="Times New Roman" panose="02020603050405020304" pitchFamily="18" charset="0"/>
            </a:endParaRPr>
          </a:p>
        </p:txBody>
      </p:sp>
      <p:sp>
        <p:nvSpPr>
          <p:cNvPr id="184323" name="Rectangle 3"/>
          <p:cNvSpPr>
            <a:spLocks noGrp="1" noRot="1"/>
          </p:cNvSpPr>
          <p:nvPr>
            <p:ph type="body" idx="4294967295"/>
          </p:nvPr>
        </p:nvSpPr>
        <p:spPr>
          <a:xfrm>
            <a:off x="236538" y="849313"/>
            <a:ext cx="11955463" cy="5029200"/>
          </a:xfrm>
        </p:spPr>
        <p:txBody>
          <a:bodyPr wrap="square" lIns="91440" tIns="45720" rIns="91440" bIns="45720" anchor="t"/>
          <a:lstStyle/>
          <a:p>
            <a:pPr marL="228600" marR="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pPr>
            <a:r>
              <a:rPr kumimoji="0" lang="zh-CN" altLang="en-US"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rPr>
              <a:t>呼吸道烧伤 </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特点：易致呼吸道水肿、阻塞、窒息</a:t>
            </a:r>
            <a:endPar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1000"/>
              </a:spcBef>
              <a:spcAft>
                <a:spcPts val="0"/>
              </a:spcAft>
              <a:buClrTx/>
              <a:buSzTx/>
              <a:buFont typeface="Arial" panose="020B0604020202020204" pitchFamily="34" charset="0"/>
              <a:buNone/>
            </a:pPr>
            <a:r>
              <a:rPr kumimoji="0" lang="zh-CN" altLang="en-US" sz="2400" b="0" i="0" u="none" strike="noStrike" kern="1200" cap="none" spc="0" normalizeH="0" baseline="0" noProof="1" dirty="0">
                <a:solidFill>
                  <a:srgbClr val="D113C3"/>
                </a:solidFill>
                <a:latin typeface="微软雅黑" panose="020B0503020204020204" charset="-122"/>
                <a:ea typeface="微软雅黑" panose="020B0503020204020204" charset="-122"/>
                <a:cs typeface="微软雅黑" panose="020B0503020204020204" charset="-122"/>
              </a:rPr>
              <a:t>      处理：</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气管插管或气管切开、给氧或上呼吸机</a:t>
            </a:r>
            <a:endParaRPr kumimoji="0" lang="zh-CN" altLang="en-US"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pPr>
            <a:r>
              <a:rPr kumimoji="0" lang="zh-CN" altLang="en-US"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rPr>
              <a:t>电烧伤</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特点：容易导致呼吸心跳骤停</a:t>
            </a:r>
            <a:br>
              <a:rPr lang="zh-CN" altLang="en-US" sz="2400" dirty="0">
                <a:latin typeface="微软雅黑" panose="020B0503020204020204" charset="-122"/>
                <a:ea typeface="微软雅黑" panose="020B0503020204020204" charset="-122"/>
                <a:cs typeface="微软雅黑" panose="020B0503020204020204" charset="-122"/>
              </a:rPr>
            </a:b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zh-CN" altLang="en-US" sz="2400" b="0" i="0" u="none" strike="noStrike" kern="1200" cap="none" spc="0" normalizeH="0" baseline="0" noProof="1" dirty="0">
                <a:solidFill>
                  <a:srgbClr val="D113C3"/>
                </a:solidFill>
                <a:latin typeface="微软雅黑" panose="020B0503020204020204" charset="-122"/>
                <a:ea typeface="微软雅黑" panose="020B0503020204020204" charset="-122"/>
                <a:cs typeface="微软雅黑" panose="020B0503020204020204" charset="-122"/>
              </a:rPr>
              <a:t>处理：</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切断电源、心肺复苏、其他同烧伤</a:t>
            </a:r>
            <a:endParaRPr kumimoji="0" lang="zh-CN" altLang="en-US"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pPr>
            <a:r>
              <a:rPr kumimoji="0" lang="zh-CN" altLang="en-US"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rPr>
              <a:t>化学烧伤</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强酸 强碱</a:t>
            </a:r>
            <a:r>
              <a:rPr kumimoji="0" lang="en-US" altLang="zh-CN" sz="2400" b="0" i="0" u="none" strike="noStrike" kern="1200" cap="none" spc="0" normalizeH="0" baseline="0" noProof="1">
                <a:solidFill>
                  <a:schemeClr val="tx1"/>
                </a:solidFill>
                <a:latin typeface="微软雅黑" panose="020B0503020204020204" charset="-122"/>
                <a:ea typeface="微软雅黑" panose="020B0503020204020204" charset="-122"/>
                <a:cs typeface="微软雅黑" panose="020B0503020204020204" charset="-122"/>
              </a:rPr>
              <a:t>)</a:t>
            </a:r>
            <a:br>
              <a:rPr lang="en-US" altLang="zh-CN" sz="2400" dirty="0">
                <a:solidFill>
                  <a:srgbClr val="D113C3"/>
                </a:solidFill>
                <a:latin typeface="微软雅黑" panose="020B0503020204020204" charset="-122"/>
                <a:ea typeface="微软雅黑" panose="020B0503020204020204" charset="-122"/>
                <a:cs typeface="微软雅黑" panose="020B0503020204020204" charset="-122"/>
              </a:rPr>
            </a:br>
            <a:r>
              <a:rPr kumimoji="0" lang="en-US" altLang="zh-CN" sz="2400" b="0" i="0" u="none" strike="noStrike" kern="1200" cap="none" spc="0" normalizeH="0" baseline="0" noProof="1" dirty="0">
                <a:solidFill>
                  <a:srgbClr val="D113C3"/>
                </a:solidFill>
                <a:latin typeface="微软雅黑" panose="020B0503020204020204" charset="-122"/>
                <a:ea typeface="微软雅黑" panose="020B0503020204020204" charset="-122"/>
                <a:cs typeface="微软雅黑" panose="020B0503020204020204" charset="-122"/>
              </a:rPr>
              <a:t>    </a:t>
            </a:r>
            <a:r>
              <a:rPr kumimoji="0" lang="zh-CN" altLang="en-US" sz="2400" b="0" i="0" u="none" strike="noStrike" kern="1200" cap="none" spc="0" normalizeH="0" baseline="0" noProof="1" dirty="0">
                <a:solidFill>
                  <a:srgbClr val="D113C3"/>
                </a:solidFill>
                <a:latin typeface="微软雅黑" panose="020B0503020204020204" charset="-122"/>
                <a:ea typeface="微软雅黑" panose="020B0503020204020204" charset="-122"/>
                <a:cs typeface="微软雅黑" panose="020B0503020204020204" charset="-122"/>
              </a:rPr>
              <a:t>处理：</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大量清水冲洗</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生石灰除外</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br>
              <a:rPr lang="en-US" altLang="zh-CN" sz="2400" dirty="0">
                <a:latin typeface="微软雅黑" panose="020B0503020204020204" charset="-122"/>
                <a:ea typeface="微软雅黑" panose="020B0503020204020204" charset="-122"/>
                <a:cs typeface="微软雅黑" panose="020B0503020204020204" charset="-122"/>
              </a:rPr>
            </a:b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强酸</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弱碱中和</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肥皂水</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a:t>
            </a:r>
            <a:br>
              <a:rPr lang="en-US" altLang="zh-CN" sz="2400" dirty="0">
                <a:latin typeface="微软雅黑" panose="020B0503020204020204" charset="-122"/>
                <a:ea typeface="微软雅黑" panose="020B0503020204020204" charset="-122"/>
                <a:cs typeface="微软雅黑" panose="020B0503020204020204" charset="-122"/>
              </a:rPr>
            </a:b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强碱</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弱酸中和</a:t>
            </a:r>
            <a:r>
              <a:rPr kumimoji="0" lang="en-US" altLang="zh-CN"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(1</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％醋酸</a:t>
            </a:r>
            <a:r>
              <a:rPr kumimoji="0" lang="en-US" altLang="zh-CN" sz="2400" b="0" i="0" u="none" strike="noStrike" kern="1200" cap="none" spc="0" normalizeH="0" baseline="0" noProof="1">
                <a:solidFill>
                  <a:schemeClr val="tx1"/>
                </a:solidFill>
                <a:latin typeface="微软雅黑" panose="020B0503020204020204" charset="-122"/>
                <a:ea typeface="微软雅黑" panose="020B0503020204020204" charset="-122"/>
                <a:cs typeface="微软雅黑" panose="020B0503020204020204" charset="-122"/>
              </a:rPr>
              <a:t>)</a:t>
            </a:r>
            <a:endParaRPr kumimoji="0" lang="en-US" altLang="zh-CN"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pPr>
            <a:r>
              <a:rPr kumimoji="0" lang="zh-CN" altLang="en-US" sz="2400" b="0" i="0" u="none" strike="noStrike" kern="1200" cap="none" spc="0" normalizeH="0" baseline="0" noProof="1" dirty="0">
                <a:solidFill>
                  <a:schemeClr val="hlink"/>
                </a:solidFill>
                <a:latin typeface="微软雅黑" panose="020B0503020204020204" charset="-122"/>
                <a:ea typeface="微软雅黑" panose="020B0503020204020204" charset="-122"/>
                <a:cs typeface="微软雅黑" panose="020B0503020204020204" charset="-122"/>
              </a:rPr>
              <a:t>磷烧伤</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endPar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endParaRPr>
          </a:p>
          <a:p>
            <a:pPr marL="0" marR="0" indent="0" algn="l" defTabSz="914400" rtl="0" eaLnBrk="1" fontAlgn="auto" latinLnBrk="0" hangingPunct="1">
              <a:lnSpc>
                <a:spcPct val="120000"/>
              </a:lnSpc>
              <a:spcBef>
                <a:spcPts val="1000"/>
              </a:spcBef>
              <a:spcAft>
                <a:spcPts val="0"/>
              </a:spcAft>
              <a:buClrTx/>
              <a:buSzTx/>
              <a:buFont typeface="Arial" panose="020B0604020202020204" pitchFamily="34" charset="0"/>
              <a:buNone/>
            </a:pP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     </a:t>
            </a:r>
            <a:r>
              <a:rPr kumimoji="0" lang="zh-CN" altLang="en-US" sz="2400" b="0" i="0" u="none" strike="noStrike" kern="1200" cap="none" spc="0" normalizeH="0" baseline="0" noProof="1" dirty="0">
                <a:solidFill>
                  <a:srgbClr val="D113C3"/>
                </a:solidFill>
                <a:latin typeface="微软雅黑" panose="020B0503020204020204" charset="-122"/>
                <a:ea typeface="微软雅黑" panose="020B0503020204020204" charset="-122"/>
                <a:cs typeface="微软雅黑" panose="020B0503020204020204" charset="-122"/>
              </a:rPr>
              <a:t>处理：</a:t>
            </a:r>
            <a:r>
              <a:rPr kumimoji="0" lang="zh-CN" altLang="en-US" sz="24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rPr>
              <a:t>浸入水中、清除磷颗粒、忌油质</a:t>
            </a:r>
            <a:br>
              <a:rPr lang="zh-CN" altLang="en-US" sz="2800" dirty="0">
                <a:latin typeface="微软雅黑" panose="020B0503020204020204" charset="-122"/>
                <a:ea typeface="微软雅黑" panose="020B0503020204020204" charset="-122"/>
                <a:cs typeface="微软雅黑" panose="020B0503020204020204" charset="-122"/>
              </a:rPr>
            </a:br>
            <a:endParaRPr kumimoji="0" lang="zh-CN" altLang="en-US" sz="2800" b="0" i="0" u="none" strike="noStrike" kern="1200" cap="none" spc="0" normalizeH="0" baseline="0" noProof="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Rectangle 10"/>
          <p:cNvSpPr/>
          <p:nvPr/>
        </p:nvSpPr>
        <p:spPr>
          <a:xfrm>
            <a:off x="3648075" y="44450"/>
            <a:ext cx="3562350" cy="582613"/>
          </a:xfrm>
          <a:prstGeom prst="rect">
            <a:avLst/>
          </a:prstGeom>
          <a:noFill/>
          <a:ln w="9525">
            <a:noFill/>
          </a:ln>
        </p:spPr>
        <p:txBody>
          <a:bodyPr wrap="square" anchor="t" anchorCtr="0">
            <a:spAutoFit/>
          </a:bodyPr>
          <a:p>
            <a:pPr>
              <a:spcBef>
                <a:spcPct val="50000"/>
              </a:spcBef>
              <a:buClr>
                <a:schemeClr val="accent2"/>
              </a:buClr>
              <a:buSzPct val="80000"/>
            </a:pPr>
            <a:r>
              <a:rPr lang="zh-CN" altLang="en-US" sz="3200" b="1" dirty="0">
                <a:solidFill>
                  <a:srgbClr val="336600"/>
                </a:solidFill>
                <a:latin typeface="幼圆" panose="02010509060101010101" pitchFamily="1" charset="-122"/>
                <a:ea typeface="黑体" panose="02010609060101010101" charset="-122"/>
              </a:rPr>
              <a:t>感染创面及处理</a:t>
            </a:r>
            <a:endParaRPr lang="zh-CN" altLang="en-US" sz="3200" b="1" dirty="0">
              <a:solidFill>
                <a:srgbClr val="336600"/>
              </a:solidFill>
              <a:latin typeface="黑体" panose="02010609060101010101" charset="-122"/>
              <a:ea typeface="黑体" panose="02010609060101010101" charset="-122"/>
            </a:endParaRPr>
          </a:p>
        </p:txBody>
      </p:sp>
      <p:sp>
        <p:nvSpPr>
          <p:cNvPr id="111618" name="TextBox 5"/>
          <p:cNvSpPr txBox="1"/>
          <p:nvPr/>
        </p:nvSpPr>
        <p:spPr>
          <a:xfrm>
            <a:off x="1771650" y="1882775"/>
            <a:ext cx="8891588" cy="2028825"/>
          </a:xfrm>
          <a:prstGeom prst="rect">
            <a:avLst/>
          </a:prstGeom>
          <a:noFill/>
          <a:ln w="9525">
            <a:noFill/>
          </a:ln>
        </p:spPr>
        <p:txBody>
          <a:bodyPr wrap="square" anchor="t" anchorCtr="0">
            <a:spAutoFit/>
          </a:bodyPr>
          <a:p>
            <a:pPr>
              <a:lnSpc>
                <a:spcPct val="150000"/>
              </a:lnSpc>
              <a:spcBef>
                <a:spcPct val="50000"/>
              </a:spcBef>
              <a:buClr>
                <a:schemeClr val="tx1"/>
              </a:buClr>
            </a:pPr>
            <a:r>
              <a:rPr lang="en-US" altLang="zh-CN" sz="2800" dirty="0">
                <a:solidFill>
                  <a:srgbClr val="0000FF"/>
                </a:solidFill>
                <a:latin typeface="微软雅黑" panose="020B0503020204020204" charset="-122"/>
                <a:ea typeface="微软雅黑" panose="020B0503020204020204" charset="-122"/>
              </a:rPr>
              <a:t>        </a:t>
            </a:r>
            <a:r>
              <a:rPr lang="zh-CN" altLang="en-US" sz="2800" dirty="0">
                <a:solidFill>
                  <a:srgbClr val="003300"/>
                </a:solidFill>
                <a:latin typeface="微软雅黑" panose="020B0503020204020204" charset="-122"/>
                <a:ea typeface="微软雅黑" panose="020B0503020204020204" charset="-122"/>
              </a:rPr>
              <a:t>创面分泌物选用湿敷、半暴露、局部浸泡或全身浸浴等方法，勿形成脓痂，使其长成新鲜肉芽。</a:t>
            </a:r>
            <a:endParaRPr lang="zh-CN" altLang="en-US" sz="2800" dirty="0">
              <a:solidFill>
                <a:srgbClr val="003300"/>
              </a:solidFill>
              <a:latin typeface="微软雅黑" panose="020B0503020204020204" charset="-122"/>
              <a:ea typeface="微软雅黑" panose="020B0503020204020204" charset="-122"/>
            </a:endParaRPr>
          </a:p>
          <a:p>
            <a:pPr>
              <a:spcBef>
                <a:spcPct val="50000"/>
              </a:spcBef>
              <a:buClr>
                <a:schemeClr val="tx1"/>
              </a:buClr>
              <a:buFont typeface="Arial" panose="020B0604020202020204" pitchFamily="34" charset="0"/>
              <a:buChar char="•"/>
            </a:pPr>
            <a:endParaRPr lang="zh-CN" altLang="en-US" sz="2800" dirty="0">
              <a:solidFill>
                <a:srgbClr val="003300"/>
              </a:solidFill>
              <a:latin typeface="微软雅黑" panose="020B0503020204020204" charset="-122"/>
              <a:ea typeface="微软雅黑" panose="020B0503020204020204" charset="-122"/>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lstStyle/>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12643"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charset="-122"/>
              </a:endParaRPr>
            </a:p>
          </p:txBody>
        </p:sp>
        <p:sp>
          <p:nvSpPr>
            <p:cNvPr id="112645" name="文本框 16"/>
            <p:cNvSpPr txBox="1"/>
            <p:nvPr/>
          </p:nvSpPr>
          <p:spPr>
            <a:xfrm>
              <a:off x="8124" y="7004"/>
              <a:ext cx="2951" cy="725"/>
            </a:xfrm>
            <a:prstGeom prst="rect">
              <a:avLst/>
            </a:prstGeom>
            <a:noFill/>
            <a:ln w="9525">
              <a:noFill/>
            </a:ln>
          </p:spPr>
          <p:txBody>
            <a:bodyPr wrap="square" anchor="t" anchorCtr="0">
              <a:spAutoFit/>
            </a:bodyPr>
            <a:p>
              <a:pPr algn="ctr"/>
              <a:r>
                <a:rPr lang="zh-CN" altLang="en-US" sz="2400">
                  <a:solidFill>
                    <a:schemeClr val="bg1"/>
                  </a:solidFill>
                  <a:latin typeface="黑体" panose="02010609060101010101" charset="-122"/>
                  <a:ea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endParaRPr>
            </a:p>
          </p:txBody>
        </p:sp>
      </p:grpSp>
    </p:spTree>
  </p:cSld>
  <p:clrMapOvr>
    <a:masterClrMapping/>
  </p:clrMapOvr>
  <p:transition spd="slow">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69" name="组合 78850"/>
          <p:cNvGrpSpPr/>
          <p:nvPr/>
        </p:nvGrpSpPr>
        <p:grpSpPr>
          <a:xfrm>
            <a:off x="1638300" y="1941513"/>
            <a:ext cx="9585325" cy="3303587"/>
            <a:chOff x="184" y="1121"/>
            <a:chExt cx="5416" cy="2265"/>
          </a:xfrm>
        </p:grpSpPr>
        <p:sp>
          <p:nvSpPr>
            <p:cNvPr id="16386" name="燕尾形 78851"/>
            <p:cNvSpPr>
              <a:spLocks noChangeArrowheads="1"/>
            </p:cNvSpPr>
            <p:nvPr/>
          </p:nvSpPr>
          <p:spPr bwMode="auto">
            <a:xfrm>
              <a:off x="184" y="1992"/>
              <a:ext cx="5416" cy="1394"/>
            </a:xfrm>
            <a:prstGeom prst="chevron">
              <a:avLst>
                <a:gd name="adj" fmla="val 16404"/>
              </a:avLst>
            </a:prstGeom>
            <a:solidFill>
              <a:schemeClr val="accent1">
                <a:lumMod val="20000"/>
                <a:lumOff val="80000"/>
              </a:schemeClr>
            </a:solidFill>
            <a:ln w="38100">
              <a:solidFill>
                <a:srgbClr val="EAEAEA"/>
              </a:solidFill>
              <a:miter lim="800000"/>
            </a:ln>
            <a:effectLst>
              <a:outerShdw dist="109250" dir="3267739" algn="ctr" rotWithShape="0">
                <a:srgbClr val="333333">
                  <a:alpha val="50000"/>
                </a:srgbClr>
              </a:outerShdw>
            </a:effectLst>
          </p:spPr>
          <p:txBody>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rPr>
                <a:t>       </a:t>
              </a:r>
              <a:r>
                <a:rPr kumimoji="0" lang="zh-CN" altLang="en-US" sz="28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rPr>
                <a:t>各种原因引起机体有效循环血量急剧减少，组织血液灌注不足，导致细胞缺氧，代谢障碍和功能受损的临床综合征。</a:t>
              </a:r>
              <a:endParaRPr kumimoji="0" lang="zh-CN" altLang="en-US" sz="28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6387" name="圆角矩形 78856"/>
            <p:cNvSpPr>
              <a:spLocks noChangeArrowheads="1"/>
            </p:cNvSpPr>
            <p:nvPr/>
          </p:nvSpPr>
          <p:spPr bwMode="auto">
            <a:xfrm>
              <a:off x="2034" y="1121"/>
              <a:ext cx="1423" cy="528"/>
            </a:xfrm>
            <a:prstGeom prst="roundRect">
              <a:avLst>
                <a:gd name="adj" fmla="val 50000"/>
              </a:avLst>
            </a:prstGeom>
            <a:solidFill>
              <a:schemeClr val="accent1"/>
            </a:solidFill>
            <a:ln w="38100">
              <a:solidFill>
                <a:srgbClr val="FFFFFF"/>
              </a:solidFill>
              <a:round/>
            </a:ln>
            <a:effectLst>
              <a:outerShdw dist="63500" dir="3187806" algn="ctr" rotWithShape="0">
                <a:srgbClr val="001D3A"/>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rPr>
                <a:t>休克</a:t>
              </a:r>
              <a:endParaRPr kumimoji="0" lang="zh-CN" altLang="en-US" sz="36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grpSp>
      <p:sp>
        <p:nvSpPr>
          <p:cNvPr id="32772" name="页脚占位符 1"/>
          <p:cNvSpPr>
            <a:spLocks noGrp="1"/>
          </p:cNvSpPr>
          <p:nvPr>
            <p:ph type="ftr" sz="quarter" idx="11"/>
          </p:nvPr>
        </p:nvSpPr>
        <p:spPr>
          <a:xfrm>
            <a:off x="0" y="6356350"/>
            <a:ext cx="4114800" cy="365125"/>
          </a:xfrm>
          <a:noFill/>
          <a:ln>
            <a:noFill/>
          </a:ln>
        </p:spPr>
        <p:txBody>
          <a:bodyPr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a:r>
              <a:rPr lang="" altLang="en-US" sz="1200" b="1" dirty="0">
                <a:solidFill>
                  <a:schemeClr val="bg1"/>
                </a:solidFill>
                <a:latin typeface="Verdana" panose="020B0604030504040204" pitchFamily="34" charset="0"/>
                <a:ea typeface="宋体" panose="02010600030101010101" pitchFamily="2" charset="-122"/>
              </a:rPr>
              <a:t>临床医学概论</a:t>
            </a:r>
            <a:endParaRPr lang="" altLang="zh-CN" sz="1200" b="1" dirty="0">
              <a:solidFill>
                <a:schemeClr val="bg1"/>
              </a:solidFill>
              <a:latin typeface="Verdana" panose="020B0604030504040204" pitchFamily="34" charset="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3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4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PLACING_PICTURE_USER_VIEWPORT" val="{&quot;height&quot;:8729.9984251968508,&quot;width&quot;:16636.62992125984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PLACING_PICTURE_USER_VIEWPORT" val="{&quot;height&quot;:8729.9984251968508,&quot;width&quot;:16636.629921259842}"/>
</p:tagLst>
</file>

<file path=ppt/tags/tag47.xml><?xml version="1.0" encoding="utf-8"?>
<p:tagLst xmlns:p="http://schemas.openxmlformats.org/presentationml/2006/main">
  <p:tag name="KSO_WM_UNIT_PLACING_PICTURE_USER_VIEWPORT" val="{&quot;height&quot;:8729.9984251968508,&quot;width&quot;:16636.629921259842}"/>
</p:tagLst>
</file>

<file path=ppt/tags/tag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Template6</Template>
  <TotalTime>0</TotalTime>
  <Words>7412</Words>
  <Application>WPS 演示</Application>
  <PresentationFormat>全屏显示(4:3)</PresentationFormat>
  <Paragraphs>816</Paragraphs>
  <Slides>84</Slides>
  <Notes>3</Notes>
  <HiddenSlides>1</HiddenSlides>
  <MMClips>0</MMClips>
  <ScaleCrop>false</ScaleCrop>
  <HeadingPairs>
    <vt:vector size="8" baseType="variant">
      <vt:variant>
        <vt:lpstr>已用的字体</vt:lpstr>
      </vt:variant>
      <vt:variant>
        <vt:i4>41</vt:i4>
      </vt:variant>
      <vt:variant>
        <vt:lpstr>主题</vt:lpstr>
      </vt:variant>
      <vt:variant>
        <vt:i4>4</vt:i4>
      </vt:variant>
      <vt:variant>
        <vt:lpstr>嵌入 OLE 服务器</vt:lpstr>
      </vt:variant>
      <vt:variant>
        <vt:i4>2</vt:i4>
      </vt:variant>
      <vt:variant>
        <vt:lpstr>幻灯片标题</vt:lpstr>
      </vt:variant>
      <vt:variant>
        <vt:i4>84</vt:i4>
      </vt:variant>
    </vt:vector>
  </HeadingPairs>
  <TitlesOfParts>
    <vt:vector size="131" baseType="lpstr">
      <vt:lpstr>Arial</vt:lpstr>
      <vt:lpstr>宋体</vt:lpstr>
      <vt:lpstr>Wingdings</vt:lpstr>
      <vt:lpstr>Calibri</vt:lpstr>
      <vt:lpstr>Verdana</vt:lpstr>
      <vt:lpstr>Times New Roman</vt:lpstr>
      <vt:lpstr>新宋体</vt:lpstr>
      <vt:lpstr>仿宋_GB2312</vt:lpstr>
      <vt:lpstr>仿宋</vt:lpstr>
      <vt:lpstr>华文中宋</vt:lpstr>
      <vt:lpstr>华文楷体</vt:lpstr>
      <vt:lpstr>+mn-ea</vt:lpstr>
      <vt:lpstr>Latha</vt:lpstr>
      <vt:lpstr>Segoe Print</vt:lpstr>
      <vt:lpstr>微软雅黑</vt:lpstr>
      <vt:lpstr>Arial Unicode MS</vt:lpstr>
      <vt:lpstr>Wingdings</vt:lpstr>
      <vt:lpstr>黑体</vt:lpstr>
      <vt:lpstr>华文细黑</vt:lpstr>
      <vt:lpstr>字魂70号-灵悦黑体</vt:lpstr>
      <vt:lpstr>楷体</vt:lpstr>
      <vt:lpstr>Aldhabi</vt:lpstr>
      <vt:lpstr>Aparajita</vt:lpstr>
      <vt:lpstr>Nirmala UI</vt:lpstr>
      <vt:lpstr>Algerian</vt:lpstr>
      <vt:lpstr>隶书</vt:lpstr>
      <vt:lpstr>Segoe UI</vt:lpstr>
      <vt:lpstr>华文行楷</vt:lpstr>
      <vt:lpstr>方正姚体</vt:lpstr>
      <vt:lpstr>方正仿宋_GB2312</vt:lpstr>
      <vt:lpstr>华文新魏</vt:lpstr>
      <vt:lpstr>华文隶书</vt:lpstr>
      <vt:lpstr>Agency FB</vt:lpstr>
      <vt:lpstr>Angsana New</vt:lpstr>
      <vt:lpstr>幼圆</vt:lpstr>
      <vt:lpstr>楷体_GB2312</vt:lpstr>
      <vt:lpstr>Wingdings 2</vt:lpstr>
      <vt:lpstr>方正舒体</vt:lpstr>
      <vt:lpstr>汉仪旗黑-55S</vt:lpstr>
      <vt:lpstr>汉仪中黑 197</vt:lpstr>
      <vt:lpstr>华文宋体</vt:lpstr>
      <vt:lpstr>Office 主题</vt:lpstr>
      <vt:lpstr>Office 主题​​</vt:lpstr>
      <vt:lpstr>1_Office 主题</vt:lpstr>
      <vt:lpstr>2_Office 主题</vt:lpstr>
      <vt:lpstr>PBrush</vt:lpstr>
      <vt:lpstr>OrgPlusWOPX.4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微软用户</dc:creator>
  <cp:lastModifiedBy>嘟嘟</cp:lastModifiedBy>
  <cp:revision>77</cp:revision>
  <dcterms:created xsi:type="dcterms:W3CDTF">2012-06-25T08:36:29Z</dcterms:created>
  <dcterms:modified xsi:type="dcterms:W3CDTF">2025-10-10T02:34:46Z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SaveFontToCloudKey">
    <vt:lpwstr>264597767_embed</vt:lpwstr>
  </property>
  <property fmtid="{D5CDD505-2E9C-101B-9397-08002B2CF9AE}" pid="4" name="ICV">
    <vt:lpwstr>C953389381B04F2689E19592EC020D8F_12</vt:lpwstr>
  </property>
</Properties>
</file>